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63" r:id="rId2"/>
    <p:sldId id="257" r:id="rId3"/>
    <p:sldId id="258" r:id="rId4"/>
    <p:sldId id="259" r:id="rId5"/>
    <p:sldId id="264" r:id="rId6"/>
  </p:sldIdLst>
  <p:sldSz cx="12192000" cy="6858000"/>
  <p:notesSz cx="6858000" cy="9144000"/>
  <p:custShowLst>
    <p:custShow name="Custom Show 1" id="0">
      <p:sldLst>
        <p:sld r:id="rId2"/>
        <p:sld r:id="rId3"/>
        <p:sld r:id="rId4"/>
        <p:sld r:id="rId5"/>
        <p:sld r:id="rId6"/>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54" y="8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6022A7-F3CF-4E14-BC4C-A2B794029184}" type="datetimeFigureOut">
              <a:rPr lang="en-CA" smtClean="0"/>
              <a:t>2016-07-10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693D0-6E72-49E2-971D-9767CF8E970F}" type="slidenum">
              <a:rPr lang="en-CA" smtClean="0"/>
              <a:t>‹#›</a:t>
            </a:fld>
            <a:endParaRPr lang="en-CA"/>
          </a:p>
        </p:txBody>
      </p:sp>
    </p:spTree>
    <p:extLst>
      <p:ext uri="{BB962C8B-B14F-4D97-AF65-F5344CB8AC3E}">
        <p14:creationId xmlns:p14="http://schemas.microsoft.com/office/powerpoint/2010/main" val="65145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dirty="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FF2A96C-DFA6-49CD-9EF4-8DFB728F31C7}" type="slidenum">
              <a:rPr lang="en-US"/>
              <a:pPr/>
              <a:t>2</a:t>
            </a:fld>
            <a:endParaRPr lang="en-US"/>
          </a:p>
        </p:txBody>
      </p:sp>
      <p:sp>
        <p:nvSpPr>
          <p:cNvPr id="5" name="Espace réservé de l'en-tête 4"/>
          <p:cNvSpPr>
            <a:spLocks noGrp="1"/>
          </p:cNvSpPr>
          <p:nvPr>
            <p:ph type="hdr" sz="quarter"/>
          </p:nvPr>
        </p:nvSpPr>
        <p:spPr/>
        <p:txBody>
          <a:bodyPr/>
          <a:lstStyle/>
          <a:p>
            <a:pPr>
              <a:defRPr/>
            </a:pPr>
            <a:endParaRPr lang="en-US"/>
          </a:p>
        </p:txBody>
      </p:sp>
    </p:spTree>
    <p:extLst>
      <p:ext uri="{BB962C8B-B14F-4D97-AF65-F5344CB8AC3E}">
        <p14:creationId xmlns:p14="http://schemas.microsoft.com/office/powerpoint/2010/main" val="3983574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BFA8E2D8-FF2E-4EA1-9B9E-9ED3402C6D61}" type="datetimeFigureOut">
              <a:rPr lang="en-CA" smtClean="0"/>
              <a:t>2016-07-10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2365829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FA8E2D8-FF2E-4EA1-9B9E-9ED3402C6D61}" type="datetimeFigureOut">
              <a:rPr lang="en-CA" smtClean="0"/>
              <a:t>2016-07-10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75914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FA8E2D8-FF2E-4EA1-9B9E-9ED3402C6D61}" type="datetimeFigureOut">
              <a:rPr lang="en-CA" smtClean="0"/>
              <a:t>2016-07-10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392974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FA8E2D8-FF2E-4EA1-9B9E-9ED3402C6D61}" type="datetimeFigureOut">
              <a:rPr lang="en-CA" smtClean="0"/>
              <a:t>2016-07-10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382424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A8E2D8-FF2E-4EA1-9B9E-9ED3402C6D61}" type="datetimeFigureOut">
              <a:rPr lang="en-CA" smtClean="0"/>
              <a:t>2016-07-10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4284243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BFA8E2D8-FF2E-4EA1-9B9E-9ED3402C6D61}" type="datetimeFigureOut">
              <a:rPr lang="en-CA" smtClean="0"/>
              <a:t>2016-07-10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3748784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BFA8E2D8-FF2E-4EA1-9B9E-9ED3402C6D61}" type="datetimeFigureOut">
              <a:rPr lang="en-CA" smtClean="0"/>
              <a:t>2016-07-10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128085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BFA8E2D8-FF2E-4EA1-9B9E-9ED3402C6D61}" type="datetimeFigureOut">
              <a:rPr lang="en-CA" smtClean="0"/>
              <a:t>2016-07-10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2338149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8E2D8-FF2E-4EA1-9B9E-9ED3402C6D61}" type="datetimeFigureOut">
              <a:rPr lang="en-CA" smtClean="0"/>
              <a:t>2016-07-10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139153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A8E2D8-FF2E-4EA1-9B9E-9ED3402C6D61}" type="datetimeFigureOut">
              <a:rPr lang="en-CA" smtClean="0"/>
              <a:t>2016-07-10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2264308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A8E2D8-FF2E-4EA1-9B9E-9ED3402C6D61}" type="datetimeFigureOut">
              <a:rPr lang="en-CA" smtClean="0"/>
              <a:t>2016-07-10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CA50204-C87D-4CF3-AD9C-07D97B14DFB6}" type="slidenum">
              <a:rPr lang="en-CA" smtClean="0"/>
              <a:t>‹#›</a:t>
            </a:fld>
            <a:endParaRPr lang="en-CA"/>
          </a:p>
        </p:txBody>
      </p:sp>
    </p:spTree>
    <p:extLst>
      <p:ext uri="{BB962C8B-B14F-4D97-AF65-F5344CB8AC3E}">
        <p14:creationId xmlns:p14="http://schemas.microsoft.com/office/powerpoint/2010/main" val="149774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8E2D8-FF2E-4EA1-9B9E-9ED3402C6D61}" type="datetimeFigureOut">
              <a:rPr lang="en-CA" smtClean="0"/>
              <a:t>2016-07-10</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50204-C87D-4CF3-AD9C-07D97B14DFB6}" type="slidenum">
              <a:rPr lang="en-CA" smtClean="0"/>
              <a:t>‹#›</a:t>
            </a:fld>
            <a:endParaRPr lang="en-CA"/>
          </a:p>
        </p:txBody>
      </p:sp>
    </p:spTree>
    <p:extLst>
      <p:ext uri="{BB962C8B-B14F-4D97-AF65-F5344CB8AC3E}">
        <p14:creationId xmlns:p14="http://schemas.microsoft.com/office/powerpoint/2010/main" val="3967785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5.png"/><Relationship Id="rId2" Type="http://schemas.openxmlformats.org/officeDocument/2006/relationships/image" Target="../media/image6.jpeg"/><Relationship Id="rId16" Type="http://schemas.microsoft.com/office/2007/relationships/hdphoto" Target="../media/hdphoto1.wdp"/><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8721" y="1736808"/>
            <a:ext cx="9901647" cy="3693319"/>
          </a:xfrm>
          <a:prstGeom prst="rect">
            <a:avLst/>
          </a:prstGeom>
          <a:noFill/>
        </p:spPr>
        <p:txBody>
          <a:bodyPr wrap="square" rtlCol="0">
            <a:spAutoFit/>
          </a:bodyPr>
          <a:lstStyle/>
          <a:p>
            <a:r>
              <a:rPr lang="en-CA" dirty="0"/>
              <a:t>Here is an app that teaches you how researches use laser and nanoparticles to treat cancer</a:t>
            </a:r>
          </a:p>
          <a:p>
            <a:endParaRPr lang="en-CA" dirty="0"/>
          </a:p>
          <a:p>
            <a:r>
              <a:rPr lang="en-CA" dirty="0"/>
              <a:t>Our programmer bailed so we decided to make an app for cancer patients that will get this treatment, from of the hype of </a:t>
            </a:r>
            <a:r>
              <a:rPr lang="en-CA" dirty="0" err="1"/>
              <a:t>pokemon</a:t>
            </a:r>
            <a:r>
              <a:rPr lang="en-CA" dirty="0"/>
              <a:t> go obviously people respond better to games, this will also introduce kids to concepts of physics (laser intensity, particle size, diffusion, heat transfer, frequency). due to lack of time since we started this today we only did “size of nanoparticle” but the same could be done for laser intensity and other physical attributes </a:t>
            </a:r>
            <a:r>
              <a:rPr lang="en-CA" dirty="0" err="1"/>
              <a:t>etc</a:t>
            </a:r>
            <a:r>
              <a:rPr lang="en-CA" dirty="0"/>
              <a:t>, with links to physics slide that explain concepts for adults too.</a:t>
            </a:r>
          </a:p>
          <a:p>
            <a:endParaRPr lang="en-CA" dirty="0"/>
          </a:p>
          <a:p>
            <a:r>
              <a:rPr lang="en-CA" dirty="0"/>
              <a:t> if you go to slide 4 and go to animation &gt; animation pane &gt; show advanced animation, you will see that there was a lot of coding </a:t>
            </a:r>
            <a:r>
              <a:rPr lang="en-CA" dirty="0" err="1"/>
              <a:t>envolved</a:t>
            </a:r>
            <a:r>
              <a:rPr lang="en-CA" dirty="0"/>
              <a:t>, this could easily be done on a programming software had we had a programmer</a:t>
            </a:r>
          </a:p>
          <a:p>
            <a:endParaRPr lang="en-CA" dirty="0"/>
          </a:p>
          <a:p>
            <a:r>
              <a:rPr lang="en-CA" dirty="0"/>
              <a:t>So without further ado, here is </a:t>
            </a:r>
            <a:r>
              <a:rPr lang="en-CA" dirty="0" err="1"/>
              <a:t>Nanomon</a:t>
            </a:r>
            <a:r>
              <a:rPr lang="en-CA" dirty="0"/>
              <a:t> Go,</a:t>
            </a:r>
          </a:p>
        </p:txBody>
      </p:sp>
    </p:spTree>
    <p:extLst>
      <p:ext uri="{BB962C8B-B14F-4D97-AF65-F5344CB8AC3E}">
        <p14:creationId xmlns:p14="http://schemas.microsoft.com/office/powerpoint/2010/main" val="96721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assets.pokemon.com/assets/cms2/img/video-games/video-games/pokemon_go/169.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1135" t="51055" r="30112" b="6293"/>
          <a:stretch/>
        </p:blipFill>
        <p:spPr bwMode="auto">
          <a:xfrm>
            <a:off x="5029201" y="2182472"/>
            <a:ext cx="2133599" cy="13284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86251" y="1120526"/>
            <a:ext cx="3619499" cy="1015663"/>
          </a:xfrm>
          <a:prstGeom prst="rect">
            <a:avLst/>
          </a:prstGeom>
        </p:spPr>
        <p:txBody>
          <a:bodyPr wrap="square" anchor="ctr">
            <a:spAutoFit/>
          </a:bodyPr>
          <a:lstStyle/>
          <a:p>
            <a:r>
              <a:rPr lang="fr-FR" sz="6000" b="1" kern="1300" spc="-300" dirty="0">
                <a:ln w="57150" cap="sq">
                  <a:solidFill>
                    <a:schemeClr val="accent1">
                      <a:lumMod val="75000"/>
                    </a:schemeClr>
                  </a:solidFill>
                  <a:miter lim="800000"/>
                </a:ln>
                <a:solidFill>
                  <a:srgbClr val="FFCC00"/>
                </a:solidFill>
                <a:latin typeface="Pokemon Solid" panose="040B0500000000000000" pitchFamily="82" charset="2"/>
              </a:rPr>
              <a:t>NANOMON</a:t>
            </a:r>
            <a:endParaRPr lang="en-CA" sz="6000" kern="1300" spc="-300" dirty="0">
              <a:ln w="57150" cap="sq">
                <a:solidFill>
                  <a:schemeClr val="accent1">
                    <a:lumMod val="75000"/>
                  </a:schemeClr>
                </a:solidFill>
                <a:miter lim="800000"/>
              </a:ln>
              <a:solidFill>
                <a:srgbClr val="FFCC00"/>
              </a:solidFill>
              <a:latin typeface="Pokemon Solid" panose="040B0500000000000000" pitchFamily="82" charset="2"/>
            </a:endParaRPr>
          </a:p>
        </p:txBody>
      </p:sp>
    </p:spTree>
    <p:extLst>
      <p:ext uri="{BB962C8B-B14F-4D97-AF65-F5344CB8AC3E}">
        <p14:creationId xmlns:p14="http://schemas.microsoft.com/office/powerpoint/2010/main" val="851712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cdn.bulbagarden.net/upload/thumb/f/f0/Professor_Oak_OS_anime.png/160px-Professor_Oak_OS_ani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911" y="1442111"/>
            <a:ext cx="1646177" cy="26765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Your very own </a:t>
            </a:r>
            <a:r>
              <a:rPr lang="en-CA" sz="2800" i="1" dirty="0" err="1">
                <a:latin typeface="Corbel" panose="020B0503020204020204" pitchFamily="34" charset="0"/>
              </a:rPr>
              <a:t>Nanomon</a:t>
            </a:r>
            <a:r>
              <a:rPr lang="en-CA" sz="2800" i="1" dirty="0">
                <a:latin typeface="Corbel" panose="020B0503020204020204" pitchFamily="34" charset="0"/>
              </a:rPr>
              <a:t> legend is about to unfold! </a:t>
            </a:r>
            <a:endParaRPr lang="fr-FR" sz="2800" dirty="0">
              <a:latin typeface="Corbel" panose="020B0503020204020204" pitchFamily="34" charset="0"/>
            </a:endParaRPr>
          </a:p>
        </p:txBody>
      </p:sp>
      <p:sp>
        <p:nvSpPr>
          <p:cNvPr id="24" name="Rectangle 23"/>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Myself… I use </a:t>
            </a:r>
            <a:r>
              <a:rPr lang="en-CA" sz="2800" i="1" dirty="0" err="1">
                <a:latin typeface="Corbel" panose="020B0503020204020204" pitchFamily="34" charset="0"/>
              </a:rPr>
              <a:t>Nanomon</a:t>
            </a:r>
            <a:r>
              <a:rPr lang="en-CA" sz="2800" i="1" dirty="0">
                <a:latin typeface="Corbel" panose="020B0503020204020204" pitchFamily="34" charset="0"/>
              </a:rPr>
              <a:t> to fight cancer. </a:t>
            </a:r>
            <a:endParaRPr lang="fr-FR" sz="2800" dirty="0">
              <a:latin typeface="Corbel" panose="020B0503020204020204" pitchFamily="34" charset="0"/>
            </a:endParaRPr>
          </a:p>
        </p:txBody>
      </p:sp>
      <p:sp>
        <p:nvSpPr>
          <p:cNvPr id="25" name="Rectangle 24"/>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Some people use </a:t>
            </a:r>
            <a:r>
              <a:rPr lang="en-CA" sz="2800" i="1" dirty="0" err="1">
                <a:latin typeface="Corbel" panose="020B0503020204020204" pitchFamily="34" charset="0"/>
              </a:rPr>
              <a:t>Nanomons</a:t>
            </a:r>
            <a:r>
              <a:rPr lang="en-CA" sz="2800" i="1" dirty="0">
                <a:latin typeface="Corbel" panose="020B0503020204020204" pitchFamily="34" charset="0"/>
              </a:rPr>
              <a:t> in electronics. Other use them in laser beams. </a:t>
            </a:r>
            <a:endParaRPr lang="fr-FR" sz="2800" dirty="0">
              <a:latin typeface="Corbel" panose="020B0503020204020204" pitchFamily="34" charset="0"/>
            </a:endParaRPr>
          </a:p>
        </p:txBody>
      </p:sp>
      <p:sp>
        <p:nvSpPr>
          <p:cNvPr id="26" name="Rectangle 25"/>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This world is inhabited by creatures called </a:t>
            </a:r>
            <a:r>
              <a:rPr lang="en-CA" sz="2800" i="1" dirty="0" err="1">
                <a:latin typeface="Corbel" panose="020B0503020204020204" pitchFamily="34" charset="0"/>
              </a:rPr>
              <a:t>Nanomon</a:t>
            </a:r>
            <a:r>
              <a:rPr lang="en-CA" sz="2800" i="1" dirty="0">
                <a:latin typeface="Corbel" panose="020B0503020204020204" pitchFamily="34" charset="0"/>
              </a:rPr>
              <a:t>! </a:t>
            </a:r>
            <a:endParaRPr lang="fr-FR" sz="2800" dirty="0">
              <a:latin typeface="Corbel" panose="020B0503020204020204" pitchFamily="34" charset="0"/>
            </a:endParaRPr>
          </a:p>
        </p:txBody>
      </p:sp>
      <p:sp>
        <p:nvSpPr>
          <p:cNvPr id="27" name="Rectangle 26"/>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My name is Oak! People call me the </a:t>
            </a:r>
            <a:r>
              <a:rPr lang="en-CA" sz="2800" i="1" dirty="0" err="1">
                <a:latin typeface="Corbel" panose="020B0503020204020204" pitchFamily="34" charset="0"/>
              </a:rPr>
              <a:t>Nanomon</a:t>
            </a:r>
            <a:r>
              <a:rPr lang="en-CA" sz="2800" i="1" dirty="0">
                <a:latin typeface="Corbel" panose="020B0503020204020204" pitchFamily="34" charset="0"/>
              </a:rPr>
              <a:t> Prof! </a:t>
            </a:r>
            <a:endParaRPr lang="fr-FR" sz="2800" dirty="0">
              <a:latin typeface="Corbel" panose="020B0503020204020204" pitchFamily="34" charset="0"/>
            </a:endParaRPr>
          </a:p>
        </p:txBody>
      </p:sp>
      <p:sp>
        <p:nvSpPr>
          <p:cNvPr id="28" name="Rectangle 27"/>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"Hello there! Welcome to the world of </a:t>
            </a:r>
            <a:r>
              <a:rPr lang="en-CA" sz="2800" i="1" dirty="0" err="1">
                <a:latin typeface="Corbel" panose="020B0503020204020204" pitchFamily="34" charset="0"/>
              </a:rPr>
              <a:t>Nanomon</a:t>
            </a:r>
            <a:endParaRPr lang="fr-FR" sz="2800" dirty="0">
              <a:latin typeface="Corbel" panose="020B0503020204020204" pitchFamily="34" charset="0"/>
            </a:endParaRPr>
          </a:p>
        </p:txBody>
      </p:sp>
      <p:sp>
        <p:nvSpPr>
          <p:cNvPr id="29" name="Rectangle 28"/>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A world of dreams and adventures with </a:t>
            </a:r>
            <a:r>
              <a:rPr lang="en-CA" sz="2800" i="1" dirty="0" err="1">
                <a:latin typeface="Corbel" panose="020B0503020204020204" pitchFamily="34" charset="0"/>
              </a:rPr>
              <a:t>Nanomon</a:t>
            </a:r>
            <a:r>
              <a:rPr lang="en-CA" sz="2800" i="1" dirty="0">
                <a:latin typeface="Corbel" panose="020B0503020204020204" pitchFamily="34" charset="0"/>
              </a:rPr>
              <a:t> awaits! Let's go!"</a:t>
            </a:r>
            <a:endParaRPr lang="fr-FR" sz="2800" dirty="0">
              <a:latin typeface="Corbel" panose="020B0503020204020204" pitchFamily="34" charset="0"/>
            </a:endParaRPr>
          </a:p>
        </p:txBody>
      </p:sp>
      <p:sp>
        <p:nvSpPr>
          <p:cNvPr id="30" name="Rectangle 29"/>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endParaRPr lang="fr-FR" sz="2800" dirty="0">
              <a:latin typeface="Corbel" panose="020B0503020204020204" pitchFamily="34" charset="0"/>
            </a:endParaRPr>
          </a:p>
        </p:txBody>
      </p:sp>
      <p:grpSp>
        <p:nvGrpSpPr>
          <p:cNvPr id="31" name="Group 30"/>
          <p:cNvGrpSpPr/>
          <p:nvPr/>
        </p:nvGrpSpPr>
        <p:grpSpPr>
          <a:xfrm>
            <a:off x="2222178" y="1442111"/>
            <a:ext cx="1884977" cy="1888490"/>
            <a:chOff x="8225451" y="4616297"/>
            <a:chExt cx="1884977" cy="1888490"/>
          </a:xfrm>
        </p:grpSpPr>
        <p:pic>
          <p:nvPicPr>
            <p:cNvPr id="32" name="Picture 2" descr="http://www.rdmag.com/sites/rdmag.com/files/Nanoparticle.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100" b="92800" l="41367" r="91700">
                          <a14:backgroundMark x1="73033" y1="31600" x2="73033" y2="31600"/>
                          <a14:backgroundMark x1="82333" y1="41200" x2="82333" y2="41200"/>
                          <a14:backgroundMark x1="86700" y1="50650" x2="86700" y2="50650"/>
                          <a14:backgroundMark x1="74500" y1="41200" x2="74500" y2="41200"/>
                          <a14:backgroundMark x1="79233" y1="59650" x2="79233" y2="59650"/>
                          <a14:backgroundMark x1="77400" y1="50950" x2="77400" y2="50950"/>
                          <a14:backgroundMark x1="66067" y1="57050" x2="66067" y2="57050"/>
                          <a14:backgroundMark x1="56467" y1="34650" x2="56467" y2="34650"/>
                          <a14:backgroundMark x1="80867" y1="59350" x2="80867" y2="59350"/>
                          <a14:backgroundMark x1="80600" y1="56900" x2="79133" y2="64900"/>
                          <a14:backgroundMark x1="72267" y1="31000" x2="78733" y2="35250"/>
                          <a14:backgroundMark x1="78833" y1="49500" x2="76233" y2="51800"/>
                          <a14:backgroundMark x1="86000" y1="66950" x2="85333" y2="67800"/>
                          <a14:backgroundMark x1="54233" y1="80000" x2="53933" y2="78550"/>
                        </a14:backgroundRemoval>
                      </a14:imgEffect>
                    </a14:imgLayer>
                  </a14:imgProps>
                </a:ext>
                <a:ext uri="{28A0092B-C50C-407E-A947-70E740481C1C}">
                  <a14:useLocalDpi xmlns:a14="http://schemas.microsoft.com/office/drawing/2010/main" val="0"/>
                </a:ext>
              </a:extLst>
            </a:blip>
            <a:srcRect l="40973" t="17364" r="5463" b="5590"/>
            <a:stretch/>
          </p:blipFill>
          <p:spPr bwMode="auto">
            <a:xfrm flipH="1">
              <a:off x="8225451" y="4698207"/>
              <a:ext cx="1884977" cy="180658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clipartkid.com/images/14/smiley-eyes-clip-art-at-clker-com-vector-clip-art-online-royalty-uN8Xrc-clip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75514">
              <a:off x="8380367" y="4616297"/>
              <a:ext cx="1575142" cy="1864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98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3"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checkerboard(across)">
                                      <p:cBhvr>
                                        <p:cTn id="7" dur="500"/>
                                        <p:tgtEl>
                                          <p:spTgt spid="28">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28">
                                            <p:txEl>
                                              <p:pRg st="0" end="0"/>
                                            </p:txEl>
                                          </p:spTgt>
                                        </p:tgtEl>
                                        <p:attrNameLst>
                                          <p:attrName>style.visibility</p:attrName>
                                        </p:attrNameLst>
                                      </p:cBhvr>
                                      <p:to>
                                        <p:strVal val="hidden"/>
                                      </p:to>
                                    </p:set>
                                  </p:childTnLst>
                                </p:cTn>
                              </p:par>
                              <p:par>
                                <p:cTn id="14" presetID="5" presetClass="entr" presetSubtype="10" fill="hold" grpId="0" nodeType="withEffect">
                                  <p:stCondLst>
                                    <p:cond delay="0"/>
                                  </p:stCondLst>
                                  <p:childTnLst>
                                    <p:set>
                                      <p:cBhvr>
                                        <p:cTn id="15" dur="1" fill="hold">
                                          <p:stCondLst>
                                            <p:cond delay="0"/>
                                          </p:stCondLst>
                                        </p:cTn>
                                        <p:tgtEl>
                                          <p:spTgt spid="27">
                                            <p:txEl>
                                              <p:pRg st="0" end="0"/>
                                            </p:txEl>
                                          </p:spTgt>
                                        </p:tgtEl>
                                        <p:attrNameLst>
                                          <p:attrName>style.visibility</p:attrName>
                                        </p:attrNameLst>
                                      </p:cBhvr>
                                      <p:to>
                                        <p:strVal val="visible"/>
                                      </p:to>
                                    </p:set>
                                    <p:animEffect transition="in" filter="checkerboard(across)">
                                      <p:cBhvr>
                                        <p:cTn id="16" dur="500"/>
                                        <p:tgtEl>
                                          <p:spTgt spid="2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hidden"/>
                                      </p:to>
                                    </p:set>
                                  </p:childTnLst>
                                </p:cTn>
                              </p:par>
                              <p:par>
                                <p:cTn id="21" presetID="5" presetClass="entr" presetSubtype="10" fill="hold" grpId="1" nodeType="withEffect">
                                  <p:stCondLst>
                                    <p:cond delay="0"/>
                                  </p:stCondLst>
                                  <p:childTnLst>
                                    <p:set>
                                      <p:cBhvr>
                                        <p:cTn id="22" dur="1" fill="hold">
                                          <p:stCondLst>
                                            <p:cond delay="0"/>
                                          </p:stCondLst>
                                        </p:cTn>
                                        <p:tgtEl>
                                          <p:spTgt spid="26">
                                            <p:txEl>
                                              <p:pRg st="0" end="0"/>
                                            </p:txEl>
                                          </p:spTgt>
                                        </p:tgtEl>
                                        <p:attrNameLst>
                                          <p:attrName>style.visibility</p:attrName>
                                        </p:attrNameLst>
                                      </p:cBhvr>
                                      <p:to>
                                        <p:strVal val="visible"/>
                                      </p:to>
                                    </p:set>
                                    <p:animEffect transition="in" filter="checkerboard(across)">
                                      <p:cBhvr>
                                        <p:cTn id="23" dur="500"/>
                                        <p:tgtEl>
                                          <p:spTgt spid="26">
                                            <p:txEl>
                                              <p:pRg st="0" end="0"/>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anim calcmode="lin" valueType="num">
                                      <p:cBhvr>
                                        <p:cTn id="27" dur="500" fill="hold"/>
                                        <p:tgtEl>
                                          <p:spTgt spid="31"/>
                                        </p:tgtEl>
                                        <p:attrNameLst>
                                          <p:attrName>ppt_x</p:attrName>
                                        </p:attrNameLst>
                                      </p:cBhvr>
                                      <p:tavLst>
                                        <p:tav tm="0">
                                          <p:val>
                                            <p:strVal val="#ppt_x"/>
                                          </p:val>
                                        </p:tav>
                                        <p:tav tm="100000">
                                          <p:val>
                                            <p:strVal val="#ppt_x"/>
                                          </p:val>
                                        </p:tav>
                                      </p:tavLst>
                                    </p:anim>
                                    <p:anim calcmode="lin" valueType="num">
                                      <p:cBhvr>
                                        <p:cTn id="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6">
                                            <p:txEl>
                                              <p:pRg st="0" end="0"/>
                                            </p:txEl>
                                          </p:spTgt>
                                        </p:tgtEl>
                                        <p:attrNameLst>
                                          <p:attrName>style.visibility</p:attrName>
                                        </p:attrNameLst>
                                      </p:cBhvr>
                                      <p:to>
                                        <p:strVal val="hidden"/>
                                      </p:to>
                                    </p:set>
                                  </p:childTnLst>
                                </p:cTn>
                              </p:par>
                              <p:par>
                                <p:cTn id="33" presetID="5" presetClass="entr" presetSubtype="10" fill="hold" grpId="0" nodeType="withEffect">
                                  <p:stCondLst>
                                    <p:cond delay="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checkerboard(across)">
                                      <p:cBhvr>
                                        <p:cTn id="35" dur="500"/>
                                        <p:tgtEl>
                                          <p:spTgt spid="2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5">
                                            <p:txEl>
                                              <p:pRg st="0" end="0"/>
                                            </p:txEl>
                                          </p:spTgt>
                                        </p:tgtEl>
                                        <p:attrNameLst>
                                          <p:attrName>style.visibility</p:attrName>
                                        </p:attrNameLst>
                                      </p:cBhvr>
                                      <p:to>
                                        <p:strVal val="hidden"/>
                                      </p:to>
                                    </p:set>
                                  </p:childTnLst>
                                </p:cTn>
                              </p:par>
                              <p:par>
                                <p:cTn id="40" presetID="5" presetClass="entr" presetSubtype="10" fill="hold" grpId="0" nodeType="with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checkerboard(across)">
                                      <p:cBhvr>
                                        <p:cTn id="42" dur="500"/>
                                        <p:tgtEl>
                                          <p:spTgt spid="2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4">
                                            <p:txEl>
                                              <p:pRg st="0" end="0"/>
                                            </p:txEl>
                                          </p:spTgt>
                                        </p:tgtEl>
                                        <p:attrNameLst>
                                          <p:attrName>style.visibility</p:attrName>
                                        </p:attrNameLst>
                                      </p:cBhvr>
                                      <p:to>
                                        <p:strVal val="hidden"/>
                                      </p:to>
                                    </p:set>
                                  </p:childTnLst>
                                </p:cTn>
                              </p:par>
                              <p:par>
                                <p:cTn id="47" presetID="5" presetClass="entr" presetSubtype="10" fill="hold" grpId="0" nodeType="withEffect">
                                  <p:stCondLst>
                                    <p:cond delay="0"/>
                                  </p:stCondLst>
                                  <p:childTnLst>
                                    <p:set>
                                      <p:cBhvr>
                                        <p:cTn id="48" dur="1" fill="hold">
                                          <p:stCondLst>
                                            <p:cond delay="0"/>
                                          </p:stCondLst>
                                        </p:cTn>
                                        <p:tgtEl>
                                          <p:spTgt spid="23">
                                            <p:txEl>
                                              <p:pRg st="0" end="0"/>
                                            </p:txEl>
                                          </p:spTgt>
                                        </p:tgtEl>
                                        <p:attrNameLst>
                                          <p:attrName>style.visibility</p:attrName>
                                        </p:attrNameLst>
                                      </p:cBhvr>
                                      <p:to>
                                        <p:strVal val="visible"/>
                                      </p:to>
                                    </p:set>
                                    <p:animEffect transition="in" filter="checkerboard(across)">
                                      <p:cBhvr>
                                        <p:cTn id="49" dur="500"/>
                                        <p:tgtEl>
                                          <p:spTgt spid="23">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3">
                                            <p:txEl>
                                              <p:pRg st="0" end="0"/>
                                            </p:txEl>
                                          </p:spTgt>
                                        </p:tgtEl>
                                        <p:attrNameLst>
                                          <p:attrName>style.visibility</p:attrName>
                                        </p:attrNameLst>
                                      </p:cBhvr>
                                      <p:to>
                                        <p:strVal val="hidden"/>
                                      </p:to>
                                    </p:set>
                                  </p:childTnLst>
                                </p:cTn>
                              </p:par>
                              <p:par>
                                <p:cTn id="54" presetID="5" presetClass="entr" presetSubtype="10" fill="hold" grpId="0" nodeType="withEffect">
                                  <p:stCondLst>
                                    <p:cond delay="0"/>
                                  </p:stCondLst>
                                  <p:childTnLst>
                                    <p:set>
                                      <p:cBhvr>
                                        <p:cTn id="55" dur="1" fill="hold">
                                          <p:stCondLst>
                                            <p:cond delay="0"/>
                                          </p:stCondLst>
                                        </p:cTn>
                                        <p:tgtEl>
                                          <p:spTgt spid="29">
                                            <p:txEl>
                                              <p:pRg st="0" end="0"/>
                                            </p:txEl>
                                          </p:spTgt>
                                        </p:tgtEl>
                                        <p:attrNameLst>
                                          <p:attrName>style.visibility</p:attrName>
                                        </p:attrNameLst>
                                      </p:cBhvr>
                                      <p:to>
                                        <p:strVal val="visible"/>
                                      </p:to>
                                    </p:set>
                                    <p:animEffect transition="in" filter="checkerboard(across)">
                                      <p:cBhvr>
                                        <p:cTn id="56"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23" grpId="1" uiExpand="1" build="allAtOnce"/>
      <p:bldP spid="24" grpId="0" uiExpand="1" build="p"/>
      <p:bldP spid="24" grpId="1" uiExpand="1" build="allAtOnce"/>
      <p:bldP spid="25" grpId="0" uiExpand="1" build="p"/>
      <p:bldP spid="25" grpId="1" uiExpand="1" build="allAtOnce"/>
      <p:bldP spid="26" grpId="0" uiExpand="1" build="allAtOnce"/>
      <p:bldP spid="26" grpId="1" uiExpand="1" build="allAtOnce"/>
      <p:bldP spid="27" grpId="0" uiExpand="1" build="p"/>
      <p:bldP spid="27" grpId="1" uiExpand="1" build="allAtOnce"/>
      <p:bldP spid="28" grpId="1" uiExpand="1" build="allAtOnce"/>
      <p:bldP spid="28" grpId="3" uiExpand="1" build="allAtOnce"/>
      <p:bldP spid="29" grpId="0" uiExpand="1" build="p"/>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209481" y="20084"/>
            <a:ext cx="6213209" cy="3717687"/>
            <a:chOff x="3209481" y="20084"/>
            <a:chExt cx="6213209" cy="3717687"/>
          </a:xfrm>
        </p:grpSpPr>
        <p:pic>
          <p:nvPicPr>
            <p:cNvPr id="28" name="Picture 2" descr="http://cancerproject99.weebly.com/uploads/4/9/3/2/49329999/1358457.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6231"/>
            <a:stretch/>
          </p:blipFill>
          <p:spPr bwMode="auto">
            <a:xfrm>
              <a:off x="3209481" y="20084"/>
              <a:ext cx="6213209" cy="371768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3">
              <a:clrChange>
                <a:clrFrom>
                  <a:srgbClr val="FFFFFF"/>
                </a:clrFrom>
                <a:clrTo>
                  <a:srgbClr val="FFFFFF">
                    <a:alpha val="0"/>
                  </a:srgbClr>
                </a:clrTo>
              </a:clrChange>
            </a:blip>
            <a:stretch>
              <a:fillRect/>
            </a:stretch>
          </p:blipFill>
          <p:spPr>
            <a:xfrm>
              <a:off x="4062964" y="1364234"/>
              <a:ext cx="590515" cy="319573"/>
            </a:xfrm>
            <a:prstGeom prst="rect">
              <a:avLst/>
            </a:prstGeom>
          </p:spPr>
        </p:pic>
        <p:pic>
          <p:nvPicPr>
            <p:cNvPr id="31" name="Picture 30"/>
            <p:cNvPicPr>
              <a:picLocks noChangeAspect="1"/>
            </p:cNvPicPr>
            <p:nvPr/>
          </p:nvPicPr>
          <p:blipFill>
            <a:blip r:embed="rId4">
              <a:clrChange>
                <a:clrFrom>
                  <a:srgbClr val="FFFFFF"/>
                </a:clrFrom>
                <a:clrTo>
                  <a:srgbClr val="FFFFFF">
                    <a:alpha val="0"/>
                  </a:srgbClr>
                </a:clrTo>
              </a:clrChange>
            </a:blip>
            <a:stretch>
              <a:fillRect/>
            </a:stretch>
          </p:blipFill>
          <p:spPr>
            <a:xfrm>
              <a:off x="8450513" y="1954288"/>
              <a:ext cx="524768" cy="364422"/>
            </a:xfrm>
            <a:prstGeom prst="rect">
              <a:avLst/>
            </a:prstGeom>
          </p:spPr>
        </p:pic>
        <p:pic>
          <p:nvPicPr>
            <p:cNvPr id="33" name="Picture 32"/>
            <p:cNvPicPr>
              <a:picLocks noChangeAspect="1"/>
            </p:cNvPicPr>
            <p:nvPr/>
          </p:nvPicPr>
          <p:blipFill>
            <a:blip r:embed="rId5">
              <a:clrChange>
                <a:clrFrom>
                  <a:srgbClr val="FFFFFF"/>
                </a:clrFrom>
                <a:clrTo>
                  <a:srgbClr val="FFFFFF">
                    <a:alpha val="0"/>
                  </a:srgbClr>
                </a:clrTo>
              </a:clrChange>
            </a:blip>
            <a:stretch>
              <a:fillRect/>
            </a:stretch>
          </p:blipFill>
          <p:spPr>
            <a:xfrm>
              <a:off x="5667457" y="1644762"/>
              <a:ext cx="461745" cy="370611"/>
            </a:xfrm>
            <a:prstGeom prst="rect">
              <a:avLst/>
            </a:prstGeom>
          </p:spPr>
        </p:pic>
        <p:pic>
          <p:nvPicPr>
            <p:cNvPr id="35" name="Picture 34"/>
            <p:cNvPicPr>
              <a:picLocks noChangeAspect="1"/>
            </p:cNvPicPr>
            <p:nvPr/>
          </p:nvPicPr>
          <p:blipFill>
            <a:blip r:embed="rId6">
              <a:clrChange>
                <a:clrFrom>
                  <a:srgbClr val="FFFFFF"/>
                </a:clrFrom>
                <a:clrTo>
                  <a:srgbClr val="FFFFFF">
                    <a:alpha val="0"/>
                  </a:srgbClr>
                </a:clrTo>
              </a:clrChange>
            </a:blip>
            <a:stretch>
              <a:fillRect/>
            </a:stretch>
          </p:blipFill>
          <p:spPr>
            <a:xfrm>
              <a:off x="6261644" y="1482782"/>
              <a:ext cx="681364" cy="402251"/>
            </a:xfrm>
            <a:prstGeom prst="rect">
              <a:avLst/>
            </a:prstGeom>
          </p:spPr>
        </p:pic>
        <p:pic>
          <p:nvPicPr>
            <p:cNvPr id="36" name="Picture 35"/>
            <p:cNvPicPr>
              <a:picLocks noChangeAspect="1"/>
            </p:cNvPicPr>
            <p:nvPr/>
          </p:nvPicPr>
          <p:blipFill>
            <a:blip r:embed="rId7">
              <a:clrChange>
                <a:clrFrom>
                  <a:srgbClr val="FFFFFF"/>
                </a:clrFrom>
                <a:clrTo>
                  <a:srgbClr val="FFFFFF">
                    <a:alpha val="0"/>
                  </a:srgbClr>
                </a:clrTo>
              </a:clrChange>
            </a:blip>
            <a:stretch>
              <a:fillRect/>
            </a:stretch>
          </p:blipFill>
          <p:spPr>
            <a:xfrm>
              <a:off x="4745025" y="2351162"/>
              <a:ext cx="466259" cy="326381"/>
            </a:xfrm>
            <a:prstGeom prst="rect">
              <a:avLst/>
            </a:prstGeom>
          </p:spPr>
        </p:pic>
        <p:pic>
          <p:nvPicPr>
            <p:cNvPr id="37" name="Picture 36"/>
            <p:cNvPicPr>
              <a:picLocks noChangeAspect="1"/>
            </p:cNvPicPr>
            <p:nvPr/>
          </p:nvPicPr>
          <p:blipFill>
            <a:blip r:embed="rId8">
              <a:clrChange>
                <a:clrFrom>
                  <a:srgbClr val="FFFFFF"/>
                </a:clrFrom>
                <a:clrTo>
                  <a:srgbClr val="FFFFFF">
                    <a:alpha val="0"/>
                  </a:srgbClr>
                </a:clrTo>
              </a:clrChange>
            </a:blip>
            <a:stretch>
              <a:fillRect/>
            </a:stretch>
          </p:blipFill>
          <p:spPr>
            <a:xfrm>
              <a:off x="7584137" y="1621443"/>
              <a:ext cx="364892" cy="311231"/>
            </a:xfrm>
            <a:prstGeom prst="rect">
              <a:avLst/>
            </a:prstGeom>
          </p:spPr>
        </p:pic>
        <p:pic>
          <p:nvPicPr>
            <p:cNvPr id="38" name="Picture 37"/>
            <p:cNvPicPr>
              <a:picLocks noChangeAspect="1"/>
            </p:cNvPicPr>
            <p:nvPr/>
          </p:nvPicPr>
          <p:blipFill>
            <a:blip r:embed="rId9">
              <a:clrChange>
                <a:clrFrom>
                  <a:srgbClr val="FFFFFF"/>
                </a:clrFrom>
                <a:clrTo>
                  <a:srgbClr val="FFFFFF">
                    <a:alpha val="0"/>
                  </a:srgbClr>
                </a:clrTo>
              </a:clrChange>
            </a:blip>
            <a:stretch>
              <a:fillRect/>
            </a:stretch>
          </p:blipFill>
          <p:spPr>
            <a:xfrm>
              <a:off x="7530060" y="1908696"/>
              <a:ext cx="473045" cy="186775"/>
            </a:xfrm>
            <a:prstGeom prst="rect">
              <a:avLst/>
            </a:prstGeom>
          </p:spPr>
        </p:pic>
        <p:pic>
          <p:nvPicPr>
            <p:cNvPr id="40" name="Picture 39"/>
            <p:cNvPicPr>
              <a:picLocks noChangeAspect="1"/>
            </p:cNvPicPr>
            <p:nvPr/>
          </p:nvPicPr>
          <p:blipFill>
            <a:blip r:embed="rId10">
              <a:clrChange>
                <a:clrFrom>
                  <a:srgbClr val="FFFFFF"/>
                </a:clrFrom>
                <a:clrTo>
                  <a:srgbClr val="FFFFFF">
                    <a:alpha val="0"/>
                  </a:srgbClr>
                </a:clrTo>
              </a:clrChange>
            </a:blip>
            <a:stretch>
              <a:fillRect/>
            </a:stretch>
          </p:blipFill>
          <p:spPr>
            <a:xfrm>
              <a:off x="4067999" y="1498218"/>
              <a:ext cx="537084" cy="292337"/>
            </a:xfrm>
            <a:prstGeom prst="rect">
              <a:avLst/>
            </a:prstGeom>
          </p:spPr>
        </p:pic>
        <p:pic>
          <p:nvPicPr>
            <p:cNvPr id="41" name="Picture 40"/>
            <p:cNvPicPr>
              <a:picLocks noChangeAspect="1"/>
            </p:cNvPicPr>
            <p:nvPr/>
          </p:nvPicPr>
          <p:blipFill>
            <a:blip r:embed="rId11">
              <a:clrChange>
                <a:clrFrom>
                  <a:srgbClr val="FFFFFF"/>
                </a:clrFrom>
                <a:clrTo>
                  <a:srgbClr val="FFFFFF">
                    <a:alpha val="0"/>
                  </a:srgbClr>
                </a:clrTo>
              </a:clrChange>
            </a:blip>
            <a:stretch>
              <a:fillRect/>
            </a:stretch>
          </p:blipFill>
          <p:spPr>
            <a:xfrm>
              <a:off x="8521905" y="2217027"/>
              <a:ext cx="526088" cy="336696"/>
            </a:xfrm>
            <a:prstGeom prst="rect">
              <a:avLst/>
            </a:prstGeom>
          </p:spPr>
        </p:pic>
        <p:pic>
          <p:nvPicPr>
            <p:cNvPr id="42" name="Picture 41"/>
            <p:cNvPicPr>
              <a:picLocks noChangeAspect="1"/>
            </p:cNvPicPr>
            <p:nvPr/>
          </p:nvPicPr>
          <p:blipFill>
            <a:blip r:embed="rId12">
              <a:clrChange>
                <a:clrFrom>
                  <a:srgbClr val="FFFFFF"/>
                </a:clrFrom>
                <a:clrTo>
                  <a:srgbClr val="FFFFFF">
                    <a:alpha val="0"/>
                  </a:srgbClr>
                </a:clrTo>
              </a:clrChange>
            </a:blip>
            <a:stretch>
              <a:fillRect/>
            </a:stretch>
          </p:blipFill>
          <p:spPr>
            <a:xfrm>
              <a:off x="4745025" y="2590401"/>
              <a:ext cx="594457" cy="275998"/>
            </a:xfrm>
            <a:prstGeom prst="rect">
              <a:avLst/>
            </a:prstGeom>
          </p:spPr>
        </p:pic>
        <p:pic>
          <p:nvPicPr>
            <p:cNvPr id="43" name="Picture 42"/>
            <p:cNvPicPr>
              <a:picLocks noChangeAspect="1"/>
            </p:cNvPicPr>
            <p:nvPr/>
          </p:nvPicPr>
          <p:blipFill>
            <a:blip r:embed="rId13">
              <a:clrChange>
                <a:clrFrom>
                  <a:srgbClr val="FFFFFF"/>
                </a:clrFrom>
                <a:clrTo>
                  <a:srgbClr val="FFFFFF">
                    <a:alpha val="0"/>
                  </a:srgbClr>
                </a:clrTo>
              </a:clrChange>
            </a:blip>
            <a:stretch>
              <a:fillRect/>
            </a:stretch>
          </p:blipFill>
          <p:spPr>
            <a:xfrm>
              <a:off x="6326101" y="1801061"/>
              <a:ext cx="552450" cy="428625"/>
            </a:xfrm>
            <a:prstGeom prst="rect">
              <a:avLst/>
            </a:prstGeom>
          </p:spPr>
        </p:pic>
        <p:pic>
          <p:nvPicPr>
            <p:cNvPr id="44" name="Picture 43"/>
            <p:cNvPicPr>
              <a:picLocks noChangeAspect="1"/>
            </p:cNvPicPr>
            <p:nvPr/>
          </p:nvPicPr>
          <p:blipFill>
            <a:blip r:embed="rId13">
              <a:clrChange>
                <a:clrFrom>
                  <a:srgbClr val="FFFFFF"/>
                </a:clrFrom>
                <a:clrTo>
                  <a:srgbClr val="FFFFFF">
                    <a:alpha val="0"/>
                  </a:srgbClr>
                </a:clrTo>
              </a:clrChange>
            </a:blip>
            <a:stretch>
              <a:fillRect/>
            </a:stretch>
          </p:blipFill>
          <p:spPr>
            <a:xfrm>
              <a:off x="5631784" y="1954288"/>
              <a:ext cx="478691" cy="371398"/>
            </a:xfrm>
            <a:prstGeom prst="rect">
              <a:avLst/>
            </a:prstGeom>
          </p:spPr>
        </p:pic>
      </p:grpSp>
      <p:pic>
        <p:nvPicPr>
          <p:cNvPr id="12" name="Picture 6" descr="http://cdn.bulbagarden.net/upload/thumb/f/f0/Professor_Oak_OS_anime.png/160px-Professor_Oak_OS_anim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45823" y="621983"/>
            <a:ext cx="1646177" cy="267652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err="1">
                <a:latin typeface="Corbel" panose="020B0503020204020204" pitchFamily="34" charset="0"/>
              </a:rPr>
              <a:t>Nanomon</a:t>
            </a:r>
            <a:r>
              <a:rPr lang="en-CA" sz="2800" i="1" dirty="0">
                <a:latin typeface="Corbel" panose="020B0503020204020204" pitchFamily="34" charset="0"/>
              </a:rPr>
              <a:t> take their energy from the laser and burn team tumor away!</a:t>
            </a:r>
            <a:endParaRPr lang="fr-FR" sz="2800" dirty="0">
              <a:latin typeface="Corbel" panose="020B0503020204020204" pitchFamily="34" charset="0"/>
            </a:endParaRPr>
          </a:p>
        </p:txBody>
      </p:sp>
      <p:sp>
        <p:nvSpPr>
          <p:cNvPr id="14" name="Rectangle 13"/>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Once on the tumor, I point a giant laser on the </a:t>
            </a:r>
            <a:r>
              <a:rPr lang="en-CA" sz="2800" i="1" dirty="0" err="1">
                <a:latin typeface="Corbel" panose="020B0503020204020204" pitchFamily="34" charset="0"/>
              </a:rPr>
              <a:t>nanomon</a:t>
            </a:r>
            <a:endParaRPr lang="fr-FR" sz="2800" dirty="0">
              <a:latin typeface="Corbel" panose="020B0503020204020204" pitchFamily="34" charset="0"/>
            </a:endParaRPr>
          </a:p>
        </p:txBody>
      </p:sp>
      <p:sp>
        <p:nvSpPr>
          <p:cNvPr id="15" name="Rectangle 14"/>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Once inside they will find the mean team Tumor and bind to it</a:t>
            </a:r>
            <a:endParaRPr lang="fr-FR" sz="2800" dirty="0">
              <a:latin typeface="Corbel" panose="020B0503020204020204" pitchFamily="34" charset="0"/>
            </a:endParaRPr>
          </a:p>
        </p:txBody>
      </p:sp>
      <p:sp>
        <p:nvSpPr>
          <p:cNvPr id="16" name="Rectangle 15"/>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Due to their size they can penetrate the tiniest of cells</a:t>
            </a:r>
            <a:endParaRPr lang="fr-FR" sz="2800" dirty="0">
              <a:latin typeface="Corbel" panose="020B0503020204020204" pitchFamily="34" charset="0"/>
            </a:endParaRPr>
          </a:p>
        </p:txBody>
      </p:sp>
      <p:sp>
        <p:nvSpPr>
          <p:cNvPr id="17" name="Rectangle 16"/>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err="1">
                <a:latin typeface="Corbel" panose="020B0503020204020204" pitchFamily="34" charset="0"/>
              </a:rPr>
              <a:t>Nanomon</a:t>
            </a:r>
            <a:r>
              <a:rPr lang="en-CA" sz="2800" i="1" dirty="0">
                <a:latin typeface="Corbel" panose="020B0503020204020204" pitchFamily="34" charset="0"/>
              </a:rPr>
              <a:t> or nanoparticles are super small creatures </a:t>
            </a:r>
            <a:endParaRPr lang="fr-FR" sz="2800" dirty="0">
              <a:latin typeface="Corbel" panose="020B0503020204020204" pitchFamily="34" charset="0"/>
            </a:endParaRPr>
          </a:p>
        </p:txBody>
      </p:sp>
      <p:sp>
        <p:nvSpPr>
          <p:cNvPr id="18" name="Rectangle 17"/>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First let’s talk about </a:t>
            </a:r>
            <a:r>
              <a:rPr lang="en-CA" sz="2800" i="1" dirty="0" err="1">
                <a:latin typeface="Corbel" panose="020B0503020204020204" pitchFamily="34" charset="0"/>
              </a:rPr>
              <a:t>Nanomon</a:t>
            </a:r>
            <a:r>
              <a:rPr lang="en-CA" sz="2800" i="1" dirty="0">
                <a:latin typeface="Corbel" panose="020B0503020204020204" pitchFamily="34" charset="0"/>
              </a:rPr>
              <a:t>!</a:t>
            </a:r>
            <a:endParaRPr lang="fr-FR" sz="2800" dirty="0">
              <a:latin typeface="Corbel" panose="020B0503020204020204" pitchFamily="34" charset="0"/>
            </a:endParaRPr>
          </a:p>
        </p:txBody>
      </p:sp>
      <p:sp>
        <p:nvSpPr>
          <p:cNvPr id="20" name="Rectangle 19"/>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endParaRPr lang="fr-FR" sz="2800" dirty="0">
              <a:latin typeface="Corbel" panose="020B0503020204020204" pitchFamily="34" charset="0"/>
            </a:endParaRPr>
          </a:p>
        </p:txBody>
      </p:sp>
      <p:grpSp>
        <p:nvGrpSpPr>
          <p:cNvPr id="21" name="Group 20"/>
          <p:cNvGrpSpPr/>
          <p:nvPr/>
        </p:nvGrpSpPr>
        <p:grpSpPr>
          <a:xfrm>
            <a:off x="1321908" y="579776"/>
            <a:ext cx="1884977" cy="1888490"/>
            <a:chOff x="8225451" y="4616297"/>
            <a:chExt cx="1884977" cy="1888490"/>
          </a:xfrm>
        </p:grpSpPr>
        <p:pic>
          <p:nvPicPr>
            <p:cNvPr id="22" name="Picture 2" descr="http://www.rdmag.com/sites/rdmag.com/files/Nanoparticle.jpg"/>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19100" b="92800" l="41367" r="91700">
                          <a14:backgroundMark x1="73033" y1="31600" x2="73033" y2="31600"/>
                          <a14:backgroundMark x1="82333" y1="41200" x2="82333" y2="41200"/>
                          <a14:backgroundMark x1="86700" y1="50650" x2="86700" y2="50650"/>
                          <a14:backgroundMark x1="74500" y1="41200" x2="74500" y2="41200"/>
                          <a14:backgroundMark x1="79233" y1="59650" x2="79233" y2="59650"/>
                          <a14:backgroundMark x1="77400" y1="50950" x2="77400" y2="50950"/>
                          <a14:backgroundMark x1="66067" y1="57050" x2="66067" y2="57050"/>
                          <a14:backgroundMark x1="56467" y1="34650" x2="56467" y2="34650"/>
                          <a14:backgroundMark x1="80867" y1="59350" x2="80867" y2="59350"/>
                          <a14:backgroundMark x1="80600" y1="56900" x2="79133" y2="64900"/>
                          <a14:backgroundMark x1="72267" y1="31000" x2="78733" y2="35250"/>
                          <a14:backgroundMark x1="78833" y1="49500" x2="76233" y2="51800"/>
                          <a14:backgroundMark x1="86000" y1="66950" x2="85333" y2="67800"/>
                          <a14:backgroundMark x1="54233" y1="80000" x2="53933" y2="78550"/>
                        </a14:backgroundRemoval>
                      </a14:imgEffect>
                    </a14:imgLayer>
                  </a14:imgProps>
                </a:ext>
                <a:ext uri="{28A0092B-C50C-407E-A947-70E740481C1C}">
                  <a14:useLocalDpi xmlns:a14="http://schemas.microsoft.com/office/drawing/2010/main" val="0"/>
                </a:ext>
              </a:extLst>
            </a:blip>
            <a:srcRect l="40973" t="17364" r="5463" b="5590"/>
            <a:stretch/>
          </p:blipFill>
          <p:spPr bwMode="auto">
            <a:xfrm flipH="1">
              <a:off x="8225451" y="4698207"/>
              <a:ext cx="1884977" cy="18065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www.clipartkid.com/images/14/smiley-eyes-clip-art-at-clker-com-vector-clip-art-online-royalty-uN8Xrc-clipart.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1275514">
              <a:off x="8380367" y="4616297"/>
              <a:ext cx="1575142" cy="1864498"/>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Isn’t that cool ?! Let’s try it out !!</a:t>
            </a:r>
            <a:endParaRPr lang="fr-FR" sz="2800" dirty="0">
              <a:latin typeface="Corbel" panose="020B0503020204020204" pitchFamily="34" charset="0"/>
            </a:endParaRPr>
          </a:p>
        </p:txBody>
      </p:sp>
      <p:sp>
        <p:nvSpPr>
          <p:cNvPr id="26" name="Rectangle 25"/>
          <p:cNvSpPr/>
          <p:nvPr/>
        </p:nvSpPr>
        <p:spPr>
          <a:xfrm>
            <a:off x="118169" y="5320681"/>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endParaRPr lang="fr-FR" sz="2800" dirty="0">
              <a:latin typeface="Corbel" panose="020B0503020204020204" pitchFamily="34" charset="0"/>
            </a:endParaRPr>
          </a:p>
        </p:txBody>
      </p:sp>
      <p:pic>
        <p:nvPicPr>
          <p:cNvPr id="1026" name="Picture 2" descr="http://cancerproject99.weebly.com/uploads/4/9/3/2/49329999/13584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0208" y="333396"/>
            <a:ext cx="3333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10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checkerboard(across)">
                                      <p:cBhvr>
                                        <p:cTn id="7" dur="500"/>
                                        <p:tgtEl>
                                          <p:spTgt spid="18">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hidden"/>
                                      </p:to>
                                    </p:set>
                                  </p:childTnLst>
                                </p:cTn>
                              </p:par>
                              <p:par>
                                <p:cTn id="19" presetID="5" presetClass="entr" presetSubtype="1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checkerboard(across)">
                                      <p:cBhvr>
                                        <p:cTn id="21" dur="500"/>
                                        <p:tgtEl>
                                          <p:spTgt spid="17">
                                            <p:txEl>
                                              <p:pRg st="0" end="0"/>
                                            </p:txEl>
                                          </p:spTgt>
                                        </p:tgtEl>
                                      </p:cBhvr>
                                    </p:animEffect>
                                  </p:childTnLst>
                                </p:cTn>
                              </p:par>
                              <p:par>
                                <p:cTn id="22" presetID="6" presetClass="emph" presetSubtype="0" fill="hold" nodeType="withEffect">
                                  <p:stCondLst>
                                    <p:cond delay="0"/>
                                  </p:stCondLst>
                                  <p:childTnLst>
                                    <p:animScale>
                                      <p:cBhvr>
                                        <p:cTn id="23" dur="1000" fill="hold"/>
                                        <p:tgtEl>
                                          <p:spTgt spid="21"/>
                                        </p:tgtEl>
                                      </p:cBhvr>
                                      <p:by x="25000" y="25000"/>
                                    </p:animScale>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7">
                                            <p:txEl>
                                              <p:pRg st="0" end="0"/>
                                            </p:txEl>
                                          </p:spTgt>
                                        </p:tgtEl>
                                        <p:attrNameLst>
                                          <p:attrName>style.visibility</p:attrName>
                                        </p:attrNameLst>
                                      </p:cBhvr>
                                      <p:to>
                                        <p:strVal val="hidden"/>
                                      </p:to>
                                    </p:set>
                                  </p:childTnLst>
                                </p:cTn>
                              </p:par>
                              <p:par>
                                <p:cTn id="28" presetID="5" presetClass="entr" presetSubtype="10" fill="hold" grpId="1" nodeType="with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checkerboard(across)">
                                      <p:cBhvr>
                                        <p:cTn id="30" dur="500"/>
                                        <p:tgtEl>
                                          <p:spTgt spid="16">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16">
                                            <p:txEl>
                                              <p:pRg st="0" end="0"/>
                                            </p:txEl>
                                          </p:spTgt>
                                        </p:tgtEl>
                                        <p:attrNameLst>
                                          <p:attrName>style.visibility</p:attrName>
                                        </p:attrNameLst>
                                      </p:cBhvr>
                                      <p:to>
                                        <p:strVal val="hidden"/>
                                      </p:to>
                                    </p:set>
                                  </p:childTnLst>
                                </p:cTn>
                              </p:par>
                              <p:par>
                                <p:cTn id="38" presetID="0" presetClass="path" presetSubtype="0" accel="50000" decel="50000" fill="hold" nodeType="withEffect">
                                  <p:stCondLst>
                                    <p:cond delay="0"/>
                                  </p:stCondLst>
                                  <p:childTnLst>
                                    <p:animMotion origin="layout" path="M 2.91667E-6 -2.22222E-6 L 2.91667E-6 0.00023 C 0.01289 0.00093 0.02591 -0.00139 0.0388 0.00301 C 0.04179 0.00417 0.04492 0.00509 0.04804 0.00625 C 0.04922 0.00695 0.05013 0.00764 0.05117 0.00787 C 0.05403 0.0088 0.0569 0.00903 0.05963 0.00949 C 0.06341 0.01736 0.05872 0.00857 0.06445 0.01459 C 0.06497 0.01528 0.06523 0.01713 0.06588 0.01783 C 0.06666 0.01875 0.06758 0.01898 0.06836 0.01945 C 0.07174 0.02709 0.06731 0.01829 0.07461 0.02616 C 0.07513 0.02662 0.07539 0.02894 0.07604 0.0294 C 0.07734 0.03056 0.07864 0.03056 0.07995 0.03102 C 0.08633 0.04121 0.08242 0.03681 0.09622 0.03773 L 0.14218 0.03935 C 0.14935 0.0419 0.15651 0.0463 0.16393 0.04746 C 0.16758 0.04792 0.17122 0.04838 0.17474 0.04931 C 0.18541 0.05139 0.18528 0.05301 0.19492 0.05417 L 0.22916 0.05741 L 0.27122 0.0625 C 0.27487 0.06273 0.27851 0.06366 0.28216 0.06412 C 0.29192 0.06482 0.30182 0.06505 0.31172 0.06551 C 0.3125 0.06621 0.31341 0.06597 0.31393 0.06713 C 0.31614 0.07176 0.31263 0.07685 0.31797 0.07871 L 0.32252 0.08033 C 0.32226 0.08704 0.32174 0.09352 0.32174 0.10023 C 0.32174 0.10509 0.322 0.09028 0.32252 0.08542 C 0.32265 0.08496 0.32304 0.08542 0.32343 0.08542 L 0.32252 0.08357 L 0.32343 0.08195 " pathEditMode="relative" rAng="0" ptsTypes="AAAAAAAAAAAAAAAAAAAAAAAAAAAAA">
                                      <p:cBhvr>
                                        <p:cTn id="39" dur="2000" fill="hold"/>
                                        <p:tgtEl>
                                          <p:spTgt spid="21"/>
                                        </p:tgtEl>
                                        <p:attrNameLst>
                                          <p:attrName>ppt_x</p:attrName>
                                          <p:attrName>ppt_y</p:attrName>
                                        </p:attrNameLst>
                                      </p:cBhvr>
                                      <p:rCtr x="16172" y="5046"/>
                                    </p:animMotion>
                                  </p:childTnLst>
                                </p:cTn>
                              </p:par>
                              <p:par>
                                <p:cTn id="40" presetID="5" presetClass="entr" presetSubtype="10"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checkerboard(across)">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hidden"/>
                                      </p:to>
                                    </p:set>
                                  </p:childTnLst>
                                </p:cTn>
                              </p:par>
                              <p:par>
                                <p:cTn id="47" presetID="5" presetClass="entr" presetSubtype="1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checkerboard(across)">
                                      <p:cBhvr>
                                        <p:cTn id="49" dur="500"/>
                                        <p:tgtEl>
                                          <p:spTgt spid="14">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4">
                                            <p:txEl>
                                              <p:pRg st="0" end="0"/>
                                            </p:txEl>
                                          </p:spTgt>
                                        </p:tgtEl>
                                        <p:attrNameLst>
                                          <p:attrName>style.visibility</p:attrName>
                                        </p:attrNameLst>
                                      </p:cBhvr>
                                      <p:to>
                                        <p:strVal val="hidden"/>
                                      </p:to>
                                    </p:set>
                                  </p:childTnLst>
                                </p:cTn>
                              </p:par>
                              <p:par>
                                <p:cTn id="54" presetID="5" presetClass="entr" presetSubtype="10" fill="hold" grpId="0" nodeType="with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checkerboard(across)">
                                      <p:cBhvr>
                                        <p:cTn id="56" dur="500"/>
                                        <p:tgtEl>
                                          <p:spTgt spid="13">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
                                            <p:txEl>
                                              <p:pRg st="0" end="0"/>
                                            </p:txEl>
                                          </p:spTgt>
                                        </p:tgtEl>
                                        <p:attrNameLst>
                                          <p:attrName>style.visibility</p:attrName>
                                        </p:attrNameLst>
                                      </p:cBhvr>
                                      <p:to>
                                        <p:strVal val="hidden"/>
                                      </p:to>
                                    </p:set>
                                  </p:childTnLst>
                                </p:cTn>
                              </p:par>
                              <p:par>
                                <p:cTn id="61" presetID="5" presetClass="entr" presetSubtype="10" fill="hold" grpId="0" nodeType="withEffect">
                                  <p:stCondLst>
                                    <p:cond delay="0"/>
                                  </p:stCondLst>
                                  <p:childTnLst>
                                    <p:set>
                                      <p:cBhvr>
                                        <p:cTn id="62" dur="1" fill="hold">
                                          <p:stCondLst>
                                            <p:cond delay="0"/>
                                          </p:stCondLst>
                                        </p:cTn>
                                        <p:tgtEl>
                                          <p:spTgt spid="25">
                                            <p:txEl>
                                              <p:pRg st="0" end="0"/>
                                            </p:txEl>
                                          </p:spTgt>
                                        </p:tgtEl>
                                        <p:attrNameLst>
                                          <p:attrName>style.visibility</p:attrName>
                                        </p:attrNameLst>
                                      </p:cBhvr>
                                      <p:to>
                                        <p:strVal val="visible"/>
                                      </p:to>
                                    </p:set>
                                    <p:animEffect transition="in" filter="checkerboard(across)">
                                      <p:cBhvr>
                                        <p:cTn id="63" dur="500"/>
                                        <p:tgtEl>
                                          <p:spTgt spid="25">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25">
                                            <p:txEl>
                                              <p:pRg st="0" end="0"/>
                                            </p:txEl>
                                          </p:spTgt>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3" grpId="1" uiExpand="1" build="allAtOnce"/>
      <p:bldP spid="14" grpId="0" uiExpand="1" build="p"/>
      <p:bldP spid="14" grpId="1" uiExpand="1" build="allAtOnce"/>
      <p:bldP spid="15" grpId="0" uiExpand="1" build="p"/>
      <p:bldP spid="15" grpId="1" uiExpand="1" build="allAtOnce"/>
      <p:bldP spid="16" grpId="0" uiExpand="1" build="allAtOnce"/>
      <p:bldP spid="16" grpId="1" uiExpand="1" build="allAtOnce"/>
      <p:bldP spid="17" grpId="0" uiExpand="1" build="p"/>
      <p:bldP spid="17" grpId="1" uiExpand="1" build="allAtOnce"/>
      <p:bldP spid="18" grpId="0" uiExpand="1" build="allAtOnce"/>
      <p:bldP spid="18" grpId="1" uiExpand="1" build="allAtOnce"/>
      <p:bldP spid="20" grpId="0" animBg="1"/>
      <p:bldP spid="25" grpId="0" uiExpand="1" build="p"/>
      <p:bldP spid="25" grpId="1" uiExpand="1" build="allAtOnce"/>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http://cdn.bulbagarden.net/upload/thumb/f/f0/Professor_Oak_OS_anime.png/160px-Professor_Oak_OS_ani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5823" y="621983"/>
            <a:ext cx="1646177" cy="26765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30028" y="5766019"/>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My cells are 10nm big, click on the </a:t>
            </a:r>
            <a:r>
              <a:rPr lang="en-CA" sz="2800" i="1" dirty="0" err="1">
                <a:latin typeface="Corbel" panose="020B0503020204020204" pitchFamily="34" charset="0"/>
              </a:rPr>
              <a:t>Nanomon</a:t>
            </a:r>
            <a:r>
              <a:rPr lang="en-CA" sz="2800" i="1" dirty="0">
                <a:latin typeface="Corbel" panose="020B0503020204020204" pitchFamily="34" charset="0"/>
              </a:rPr>
              <a:t> I should use</a:t>
            </a:r>
            <a:endParaRPr lang="fr-FR" sz="2800" dirty="0">
              <a:latin typeface="Corbel" panose="020B0503020204020204" pitchFamily="34" charset="0"/>
            </a:endParaRPr>
          </a:p>
        </p:txBody>
      </p:sp>
      <p:sp>
        <p:nvSpPr>
          <p:cNvPr id="18" name="Rectangle 17"/>
          <p:cNvSpPr/>
          <p:nvPr/>
        </p:nvSpPr>
        <p:spPr>
          <a:xfrm>
            <a:off x="130028" y="5766019"/>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First help me choose a </a:t>
            </a:r>
            <a:r>
              <a:rPr lang="en-CA" sz="2800" i="1" dirty="0" err="1">
                <a:latin typeface="Corbel" panose="020B0503020204020204" pitchFamily="34" charset="0"/>
              </a:rPr>
              <a:t>Nanomon</a:t>
            </a:r>
            <a:endParaRPr lang="fr-FR" sz="2800" dirty="0">
              <a:latin typeface="Corbel" panose="020B0503020204020204" pitchFamily="34" charset="0"/>
            </a:endParaRPr>
          </a:p>
        </p:txBody>
      </p:sp>
      <p:grpSp>
        <p:nvGrpSpPr>
          <p:cNvPr id="21" name="Group 20"/>
          <p:cNvGrpSpPr/>
          <p:nvPr/>
        </p:nvGrpSpPr>
        <p:grpSpPr>
          <a:xfrm>
            <a:off x="5014072" y="715014"/>
            <a:ext cx="2564859" cy="2390445"/>
            <a:chOff x="8225451" y="4616297"/>
            <a:chExt cx="1884977" cy="1888490"/>
          </a:xfrm>
        </p:grpSpPr>
        <p:pic>
          <p:nvPicPr>
            <p:cNvPr id="22" name="Picture 2" descr="http://www.rdmag.com/sites/rdmag.com/files/Nanoparticle.jpg"/>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backgroundRemoval t="19100" b="92800" l="41367" r="91700">
                          <a14:backgroundMark x1="73033" y1="31600" x2="73033" y2="31600"/>
                          <a14:backgroundMark x1="82333" y1="41200" x2="82333" y2="41200"/>
                          <a14:backgroundMark x1="86700" y1="50650" x2="86700" y2="50650"/>
                          <a14:backgroundMark x1="74500" y1="41200" x2="74500" y2="41200"/>
                          <a14:backgroundMark x1="79233" y1="59650" x2="79233" y2="59650"/>
                          <a14:backgroundMark x1="77400" y1="50950" x2="77400" y2="50950"/>
                          <a14:backgroundMark x1="66067" y1="57050" x2="66067" y2="57050"/>
                          <a14:backgroundMark x1="56467" y1="34650" x2="56467" y2="34650"/>
                          <a14:backgroundMark x1="80867" y1="59350" x2="80867" y2="59350"/>
                          <a14:backgroundMark x1="80600" y1="56900" x2="79133" y2="64900"/>
                          <a14:backgroundMark x1="72267" y1="31000" x2="78733" y2="35250"/>
                          <a14:backgroundMark x1="78833" y1="49500" x2="76233" y2="51800"/>
                          <a14:backgroundMark x1="86000" y1="66950" x2="85333" y2="67800"/>
                          <a14:backgroundMark x1="54233" y1="80000" x2="53933" y2="78550"/>
                        </a14:backgroundRemoval>
                      </a14:imgEffect>
                    </a14:imgLayer>
                  </a14:imgProps>
                </a:ext>
                <a:ext uri="{28A0092B-C50C-407E-A947-70E740481C1C}">
                  <a14:useLocalDpi xmlns:a14="http://schemas.microsoft.com/office/drawing/2010/main" val="0"/>
                </a:ext>
              </a:extLst>
            </a:blip>
            <a:srcRect l="40973" t="17364" r="5463" b="5590"/>
            <a:stretch/>
          </p:blipFill>
          <p:spPr bwMode="auto">
            <a:xfrm flipH="1">
              <a:off x="8225451" y="4698207"/>
              <a:ext cx="1884977" cy="18065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www.clipartkid.com/images/14/smiley-eyes-clip-art-at-clker-com-vector-clip-art-online-royalty-uN8Xrc-clip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75514">
              <a:off x="8380367" y="4616297"/>
              <a:ext cx="1575142" cy="1864498"/>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p:cNvSpPr/>
          <p:nvPr/>
        </p:nvSpPr>
        <p:spPr>
          <a:xfrm>
            <a:off x="130028" y="5766019"/>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Great choice! Now my </a:t>
            </a:r>
            <a:r>
              <a:rPr lang="en-CA" sz="2800" i="1" dirty="0" err="1">
                <a:latin typeface="Corbel" panose="020B0503020204020204" pitchFamily="34" charset="0"/>
              </a:rPr>
              <a:t>Nanomon</a:t>
            </a:r>
            <a:r>
              <a:rPr lang="en-CA" sz="2800" i="1" dirty="0">
                <a:latin typeface="Corbel" panose="020B0503020204020204" pitchFamily="34" charset="0"/>
              </a:rPr>
              <a:t> can go inside, click on next to proceed</a:t>
            </a:r>
            <a:endParaRPr lang="fr-FR" sz="2800" dirty="0">
              <a:latin typeface="Corbel" panose="020B0503020204020204" pitchFamily="34" charset="0"/>
            </a:endParaRPr>
          </a:p>
        </p:txBody>
      </p:sp>
      <p:grpSp>
        <p:nvGrpSpPr>
          <p:cNvPr id="45" name="Group 44"/>
          <p:cNvGrpSpPr/>
          <p:nvPr/>
        </p:nvGrpSpPr>
        <p:grpSpPr>
          <a:xfrm>
            <a:off x="8953662" y="1800124"/>
            <a:ext cx="908795" cy="831185"/>
            <a:chOff x="8225451" y="4616297"/>
            <a:chExt cx="1884977" cy="1888490"/>
          </a:xfrm>
        </p:grpSpPr>
        <p:pic>
          <p:nvPicPr>
            <p:cNvPr id="46" name="Picture 2" descr="http://www.rdmag.com/sites/rdmag.com/files/Nanoparticle.jpg"/>
            <p:cNvPicPr>
              <a:picLocks noChangeAspect="1" noChangeArrowheads="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19100" b="92800" l="41367" r="91700">
                          <a14:backgroundMark x1="73033" y1="31600" x2="73033" y2="31600"/>
                          <a14:backgroundMark x1="82333" y1="41200" x2="82333" y2="41200"/>
                          <a14:backgroundMark x1="86700" y1="50650" x2="86700" y2="50650"/>
                          <a14:backgroundMark x1="74500" y1="41200" x2="74500" y2="41200"/>
                          <a14:backgroundMark x1="79233" y1="59650" x2="79233" y2="59650"/>
                          <a14:backgroundMark x1="77400" y1="50950" x2="77400" y2="50950"/>
                          <a14:backgroundMark x1="66067" y1="57050" x2="66067" y2="57050"/>
                          <a14:backgroundMark x1="56467" y1="34650" x2="56467" y2="34650"/>
                          <a14:backgroundMark x1="80867" y1="59350" x2="80867" y2="59350"/>
                          <a14:backgroundMark x1="80600" y1="56900" x2="79133" y2="64900"/>
                          <a14:backgroundMark x1="72267" y1="31000" x2="78733" y2="35250"/>
                          <a14:backgroundMark x1="78833" y1="49500" x2="76233" y2="51800"/>
                          <a14:backgroundMark x1="86000" y1="66950" x2="85333" y2="67800"/>
                          <a14:backgroundMark x1="54233" y1="80000" x2="53933" y2="78550"/>
                        </a14:backgroundRemoval>
                      </a14:imgEffect>
                    </a14:imgLayer>
                  </a14:imgProps>
                </a:ext>
                <a:ext uri="{28A0092B-C50C-407E-A947-70E740481C1C}">
                  <a14:useLocalDpi xmlns:a14="http://schemas.microsoft.com/office/drawing/2010/main" val="0"/>
                </a:ext>
              </a:extLst>
            </a:blip>
            <a:srcRect l="40973" t="17364" r="5463" b="5590"/>
            <a:stretch/>
          </p:blipFill>
          <p:spPr bwMode="auto">
            <a:xfrm flipH="1">
              <a:off x="8225451" y="4698207"/>
              <a:ext cx="1884977" cy="18065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http://www.clipartkid.com/images/14/smiley-eyes-clip-art-at-clker-com-vector-clip-art-online-royalty-uN8Xrc-clip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75514">
              <a:off x="8380367" y="4616297"/>
              <a:ext cx="1575142" cy="1864498"/>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angle 26"/>
          <p:cNvSpPr/>
          <p:nvPr/>
        </p:nvSpPr>
        <p:spPr>
          <a:xfrm>
            <a:off x="130028" y="5766019"/>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That is exactly what we need, the </a:t>
            </a:r>
            <a:r>
              <a:rPr lang="en-CA" sz="2800" i="1" dirty="0" err="1">
                <a:latin typeface="Corbel" panose="020B0503020204020204" pitchFamily="34" charset="0"/>
              </a:rPr>
              <a:t>Nanomon</a:t>
            </a:r>
            <a:r>
              <a:rPr lang="en-CA" sz="2800" i="1" dirty="0">
                <a:latin typeface="Corbel" panose="020B0503020204020204" pitchFamily="34" charset="0"/>
              </a:rPr>
              <a:t>, click on next to proceed</a:t>
            </a:r>
            <a:endParaRPr lang="fr-FR" sz="2800" dirty="0">
              <a:latin typeface="Corbel" panose="020B0503020204020204" pitchFamily="34" charset="0"/>
            </a:endParaRPr>
          </a:p>
        </p:txBody>
      </p:sp>
      <p:sp>
        <p:nvSpPr>
          <p:cNvPr id="28" name="Rectangle 27"/>
          <p:cNvSpPr/>
          <p:nvPr/>
        </p:nvSpPr>
        <p:spPr>
          <a:xfrm>
            <a:off x="130028" y="5766019"/>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r>
              <a:rPr lang="en-CA" sz="2800" i="1" dirty="0">
                <a:latin typeface="Corbel" panose="020B0503020204020204" pitchFamily="34" charset="0"/>
              </a:rPr>
              <a:t>That is too big and won’t be able to penetrate the cell, pick again</a:t>
            </a:r>
            <a:endParaRPr lang="fr-FR" sz="2800" dirty="0">
              <a:latin typeface="Corbel" panose="020B0503020204020204" pitchFamily="34" charset="0"/>
            </a:endParaRPr>
          </a:p>
        </p:txBody>
      </p:sp>
      <p:pic>
        <p:nvPicPr>
          <p:cNvPr id="2" name="Picture 2" descr="http://www.clipartbest.com/cliparts/7ia/8ng/7ia8ngKiA.jpe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6266"/>
          <a:stretch/>
        </p:blipFill>
        <p:spPr bwMode="auto">
          <a:xfrm>
            <a:off x="360073" y="35419"/>
            <a:ext cx="3645024" cy="3857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xl.thumbs.canstockphoto.com/canstock23414603.jpg"/>
          <p:cNvPicPr>
            <a:picLocks noChangeAspect="1" noChangeArrowheads="1"/>
          </p:cNvPicPr>
          <p:nvPr/>
        </p:nvPicPr>
        <p:blipFill rotWithShape="1">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t="1" b="15568"/>
          <a:stretch/>
        </p:blipFill>
        <p:spPr bwMode="auto">
          <a:xfrm>
            <a:off x="1402467" y="1344031"/>
            <a:ext cx="1319551" cy="116831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hlinkClick r:id="" action="ppaction://hlinkshowjump?jump=nextslide"/>
          </p:cNvPr>
          <p:cNvSpPr/>
          <p:nvPr/>
        </p:nvSpPr>
        <p:spPr>
          <a:xfrm>
            <a:off x="9224482" y="4155820"/>
            <a:ext cx="2642681" cy="1015663"/>
          </a:xfrm>
          <a:prstGeom prst="rect">
            <a:avLst/>
          </a:prstGeom>
        </p:spPr>
        <p:txBody>
          <a:bodyPr wrap="square" anchor="ctr">
            <a:spAutoFit/>
          </a:bodyPr>
          <a:lstStyle/>
          <a:p>
            <a:r>
              <a:rPr lang="fr-FR" sz="6000" b="1" kern="1300" spc="-300" dirty="0">
                <a:ln w="57150" cap="sq">
                  <a:solidFill>
                    <a:schemeClr val="accent1">
                      <a:lumMod val="75000"/>
                    </a:schemeClr>
                  </a:solidFill>
                  <a:miter lim="800000"/>
                </a:ln>
                <a:solidFill>
                  <a:srgbClr val="FFCC00"/>
                </a:solidFill>
                <a:latin typeface="Pokemon Solid" panose="040B0500000000000000" pitchFamily="82" charset="2"/>
              </a:rPr>
              <a:t>NEXT</a:t>
            </a:r>
            <a:endParaRPr lang="en-CA" sz="6000" kern="1300" spc="-300" dirty="0">
              <a:ln w="57150" cap="sq">
                <a:solidFill>
                  <a:schemeClr val="accent1">
                    <a:lumMod val="75000"/>
                  </a:schemeClr>
                </a:solidFill>
                <a:miter lim="800000"/>
              </a:ln>
              <a:solidFill>
                <a:srgbClr val="FFCC00"/>
              </a:solidFill>
              <a:latin typeface="Pokemon Solid" panose="040B0500000000000000" pitchFamily="82" charset="2"/>
            </a:endParaRPr>
          </a:p>
        </p:txBody>
      </p:sp>
      <p:sp>
        <p:nvSpPr>
          <p:cNvPr id="30" name="Rectangle 29"/>
          <p:cNvSpPr/>
          <p:nvPr/>
        </p:nvSpPr>
        <p:spPr>
          <a:xfrm>
            <a:off x="130028" y="5766019"/>
            <a:ext cx="11936206" cy="480131"/>
          </a:xfrm>
          <a:prstGeom prst="rect">
            <a:avLst/>
          </a:prstGeom>
          <a:ln w="76200" cap="rnd" cmpd="thickThin">
            <a:gradFill flip="none" rotWithShape="1">
              <a:gsLst>
                <a:gs pos="0">
                  <a:schemeClr val="accent1">
                    <a:lumMod val="5000"/>
                    <a:lumOff val="95000"/>
                  </a:schemeClr>
                </a:gs>
                <a:gs pos="35000">
                  <a:schemeClr val="accent1">
                    <a:lumMod val="45000"/>
                    <a:lumOff val="55000"/>
                  </a:schemeClr>
                </a:gs>
                <a:gs pos="63000">
                  <a:schemeClr val="accent1">
                    <a:lumMod val="45000"/>
                    <a:lumOff val="55000"/>
                  </a:schemeClr>
                </a:gs>
                <a:gs pos="90000">
                  <a:schemeClr val="accent1">
                    <a:lumMod val="30000"/>
                    <a:lumOff val="70000"/>
                  </a:schemeClr>
                </a:gs>
              </a:gsLst>
              <a:lin ang="5400000" scaled="1"/>
              <a:tileRect/>
            </a:gradFill>
          </a:ln>
        </p:spPr>
        <p:txBody>
          <a:bodyPr wrap="square" anchor="ctr">
            <a:spAutoFit/>
          </a:bodyPr>
          <a:lstStyle/>
          <a:p>
            <a:pPr>
              <a:lnSpc>
                <a:spcPct val="90000"/>
              </a:lnSpc>
            </a:pPr>
            <a:endParaRPr lang="fr-FR" sz="2800" dirty="0">
              <a:latin typeface="Corbel" panose="020B0503020204020204" pitchFamily="34" charset="0"/>
            </a:endParaRPr>
          </a:p>
        </p:txBody>
      </p:sp>
      <p:sp>
        <p:nvSpPr>
          <p:cNvPr id="4" name="TextBox 3"/>
          <p:cNvSpPr txBox="1"/>
          <p:nvPr/>
        </p:nvSpPr>
        <p:spPr>
          <a:xfrm>
            <a:off x="595696" y="3786488"/>
            <a:ext cx="7932122" cy="1754326"/>
          </a:xfrm>
          <a:prstGeom prst="rect">
            <a:avLst/>
          </a:prstGeom>
          <a:noFill/>
        </p:spPr>
        <p:txBody>
          <a:bodyPr wrap="square" rtlCol="0">
            <a:spAutoFit/>
          </a:bodyPr>
          <a:lstStyle/>
          <a:p>
            <a:r>
              <a:rPr lang="en-CA" sz="3600" b="1" dirty="0">
                <a:solidFill>
                  <a:srgbClr val="FF0000"/>
                </a:solidFill>
              </a:rPr>
              <a:t>Here don’t click anywhere or it will go to next slide, please just click on the nanoparticles to see the code at work</a:t>
            </a:r>
          </a:p>
        </p:txBody>
      </p:sp>
    </p:spTree>
    <p:extLst>
      <p:ext uri="{BB962C8B-B14F-4D97-AF65-F5344CB8AC3E}">
        <p14:creationId xmlns:p14="http://schemas.microsoft.com/office/powerpoint/2010/main" val="63463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iterate type="lt">
                                    <p:tmAbs val="0"/>
                                  </p:iterate>
                                  <p:childTnLst>
                                    <p:set>
                                      <p:cBhvr>
                                        <p:cTn id="8" dur="1" fill="hold">
                                          <p:stCondLst>
                                            <p:cond delay="0"/>
                                          </p:stCondLst>
                                        </p:cTn>
                                        <p:tgtEl>
                                          <p:spTgt spid="28">
                                            <p:txEl>
                                              <p:pRg st="0" end="0"/>
                                            </p:txEl>
                                          </p:spTgt>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25">
                                            <p:txEl>
                                              <p:pRg st="0" end="0"/>
                                            </p:txEl>
                                          </p:spTgt>
                                        </p:tgtEl>
                                        <p:attrNameLst>
                                          <p:attrName>style.visibility</p:attrName>
                                        </p:attrNameLst>
                                      </p:cBhvr>
                                      <p:to>
                                        <p:strVal val="hidden"/>
                                      </p:to>
                                    </p:set>
                                  </p:childTnLst>
                                </p:cTn>
                              </p:par>
                              <p:par>
                                <p:cTn id="11" presetID="5" presetClass="entr" presetSubtype="10" fill="hold" grpId="1" nodeType="with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checkerboard(across)">
                                      <p:cBhvr>
                                        <p:cTn id="13" dur="500"/>
                                        <p:tgtEl>
                                          <p:spTgt spid="18">
                                            <p:txEl>
                                              <p:pRg st="0" end="0"/>
                                            </p:txEl>
                                          </p:spTgt>
                                        </p:tgtEl>
                                      </p:cBhvr>
                                    </p:animEffect>
                                  </p:childTnLst>
                                </p:cTn>
                              </p:par>
                              <p:par>
                                <p:cTn id="14" presetID="5" presetClass="entr" presetSubtype="10" fill="remove" grpId="1" nodeType="with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checkerboard(across)">
                                      <p:cBhvr>
                                        <p:cTn id="16" dur="500"/>
                                        <p:tgtEl>
                                          <p:spTgt spid="17">
                                            <p:txEl>
                                              <p:pRg st="0" end="0"/>
                                            </p:txEl>
                                          </p:spTgt>
                                        </p:tgtEl>
                                      </p:cBhvr>
                                    </p:animEffect>
                                  </p:childTnLst>
                                </p:cTn>
                              </p:par>
                              <p:par>
                                <p:cTn id="17" presetID="1" presetClass="exit" presetSubtype="0" fill="hold" grpId="7"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hidden"/>
                                      </p:to>
                                    </p:set>
                                  </p:childTnLst>
                                </p:cTn>
                              </p:par>
                              <p:par>
                                <p:cTn id="19" presetID="1" presetClass="exit" presetSubtype="0" fill="hold" grpId="7" nodeType="withEffect">
                                  <p:stCondLst>
                                    <p:cond delay="0"/>
                                  </p:stCondLst>
                                  <p:childTnLst>
                                    <p:set>
                                      <p:cBhvr>
                                        <p:cTn id="20" dur="1" fill="hold">
                                          <p:stCondLst>
                                            <p:cond delay="0"/>
                                          </p:stCondLst>
                                        </p:cTn>
                                        <p:tgtEl>
                                          <p:spTgt spid="27">
                                            <p:bg/>
                                          </p:spTgt>
                                        </p:tgtEl>
                                        <p:attrNameLst>
                                          <p:attrName>style.visibility</p:attrName>
                                        </p:attrNameLst>
                                      </p:cBhvr>
                                      <p:to>
                                        <p:strVal val="hidden"/>
                                      </p:to>
                                    </p:set>
                                  </p:childTnLst>
                                </p:cTn>
                              </p:par>
                              <p:par>
                                <p:cTn id="21" presetID="1" presetClass="exit" presetSubtype="0" fill="hold" grpId="7"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hidden"/>
                                      </p:to>
                                    </p:set>
                                  </p:childTnLst>
                                </p:cTn>
                              </p:par>
                              <p:par>
                                <p:cTn id="23" presetID="1" presetClass="exit" presetSubtype="0" fill="hold" grpId="7" nodeType="withEffect">
                                  <p:stCondLst>
                                    <p:cond delay="0"/>
                                  </p:stCondLst>
                                  <p:childTnLst>
                                    <p:set>
                                      <p:cBhvr>
                                        <p:cTn id="24" dur="1" fill="hold">
                                          <p:stCondLst>
                                            <p:cond delay="0"/>
                                          </p:stCondLst>
                                        </p:cTn>
                                        <p:tgtEl>
                                          <p:spTgt spid="17">
                                            <p:bg/>
                                          </p:spTgt>
                                        </p:tgtEl>
                                        <p:attrNameLst>
                                          <p:attrName>style.visibility</p:attrName>
                                        </p:attrNameLst>
                                      </p:cBhvr>
                                      <p:to>
                                        <p:strVal val="hidden"/>
                                      </p:to>
                                    </p:set>
                                  </p:childTnLst>
                                </p:cTn>
                              </p:par>
                              <p:par>
                                <p:cTn id="25" presetID="1" presetClass="exit" presetSubtype="0" fill="hold" grpId="6"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hidden"/>
                                      </p:to>
                                    </p:set>
                                  </p:childTnLst>
                                </p:cTn>
                              </p:par>
                              <p:par>
                                <p:cTn id="27" presetID="1" presetClass="exit" presetSubtype="0" fill="hold" grpId="6" nodeType="withEffect">
                                  <p:stCondLst>
                                    <p:cond delay="0"/>
                                  </p:stCondLst>
                                  <p:childTnLst>
                                    <p:set>
                                      <p:cBhvr>
                                        <p:cTn id="28" dur="1" fill="hold">
                                          <p:stCondLst>
                                            <p:cond delay="0"/>
                                          </p:stCondLst>
                                        </p:cTn>
                                        <p:tgtEl>
                                          <p:spTgt spid="27">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45"/>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2" nodeType="clickEffect">
                                  <p:stCondLst>
                                    <p:cond delay="0"/>
                                  </p:stCondLst>
                                  <p:childTnLst>
                                    <p:set>
                                      <p:cBhvr>
                                        <p:cTn id="33" dur="1" fill="hold">
                                          <p:stCondLst>
                                            <p:cond delay="0"/>
                                          </p:stCondLst>
                                        </p:cTn>
                                        <p:tgtEl>
                                          <p:spTgt spid="25">
                                            <p:bg/>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2" nodeType="clickEffect">
                                  <p:stCondLst>
                                    <p:cond delay="0"/>
                                  </p:stCondLst>
                                  <p:childTnLst>
                                    <p:set>
                                      <p:cBhvr>
                                        <p:cTn id="37" dur="1" fill="hold">
                                          <p:stCondLst>
                                            <p:cond delay="0"/>
                                          </p:stCondLst>
                                        </p:cTn>
                                        <p:tgtEl>
                                          <p:spTgt spid="25">
                                            <p:txEl>
                                              <p:pRg st="0" end="0"/>
                                            </p:txEl>
                                          </p:spTgt>
                                        </p:tgtEl>
                                        <p:attrNameLst>
                                          <p:attrName>style.visibility</p:attrName>
                                        </p:attrNameLst>
                                      </p:cBhvr>
                                      <p:to>
                                        <p:strVal val="visible"/>
                                      </p:to>
                                    </p:set>
                                  </p:childTnLst>
                                </p:cTn>
                              </p:par>
                              <p:par>
                                <p:cTn id="38" presetID="2" presetClass="entr" presetSubtype="4"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ppt_x"/>
                                          </p:val>
                                        </p:tav>
                                        <p:tav tm="100000">
                                          <p:val>
                                            <p:strVal val="#ppt_x"/>
                                          </p:val>
                                        </p:tav>
                                      </p:tavLst>
                                    </p:anim>
                                    <p:anim calcmode="lin" valueType="num">
                                      <p:cBhvr additive="base">
                                        <p:cTn id="41" dur="500" fill="hold"/>
                                        <p:tgtEl>
                                          <p:spTgt spid="29"/>
                                        </p:tgtEl>
                                        <p:attrNameLst>
                                          <p:attrName>ppt_y</p:attrName>
                                        </p:attrNameLst>
                                      </p:cBhvr>
                                      <p:tavLst>
                                        <p:tav tm="0">
                                          <p:val>
                                            <p:strVal val="1+#ppt_h/2"/>
                                          </p:val>
                                        </p:tav>
                                        <p:tav tm="100000">
                                          <p:val>
                                            <p:strVal val="#ppt_y"/>
                                          </p:val>
                                        </p:tav>
                                      </p:tavLst>
                                    </p:anim>
                                  </p:childTnLst>
                                </p:cTn>
                              </p:par>
                              <p:par>
                                <p:cTn id="42" presetID="1" presetClass="exit" presetSubtype="0" fill="hold" grpId="0" nodeType="withEffect">
                                  <p:stCondLst>
                                    <p:cond delay="0"/>
                                  </p:stCondLst>
                                  <p:childTnLst>
                                    <p:set>
                                      <p:cBhvr>
                                        <p:cTn id="43" dur="1" fill="hold">
                                          <p:stCondLst>
                                            <p:cond delay="0"/>
                                          </p:stCondLst>
                                        </p:cTn>
                                        <p:tgtEl>
                                          <p:spTgt spid="18">
                                            <p:txEl>
                                              <p:pRg st="0" end="0"/>
                                            </p:txEl>
                                          </p:spTgt>
                                        </p:tgtEl>
                                        <p:attrNameLst>
                                          <p:attrName>style.visibility</p:attrName>
                                        </p:attrNameLst>
                                      </p:cBhvr>
                                      <p:to>
                                        <p:strVal val="hidden"/>
                                      </p:to>
                                    </p:set>
                                  </p:childTnLst>
                                </p:cTn>
                              </p:par>
                              <p:par>
                                <p:cTn id="44" presetID="1" presetClass="exit" presetSubtype="0" fill="hold" grpId="3" nodeType="withEffect">
                                  <p:stCondLst>
                                    <p:cond delay="0"/>
                                  </p:stCondLst>
                                  <p:iterate type="lt">
                                    <p:tmAbs val="0"/>
                                  </p:iterate>
                                  <p:childTnLst>
                                    <p:set>
                                      <p:cBhvr>
                                        <p:cTn id="45" dur="1" fill="hold">
                                          <p:stCondLst>
                                            <p:cond delay="0"/>
                                          </p:stCondLst>
                                        </p:cTn>
                                        <p:tgtEl>
                                          <p:spTgt spid="28">
                                            <p:txEl>
                                              <p:pRg st="0" end="0"/>
                                            </p:txEl>
                                          </p:spTgt>
                                        </p:tgtEl>
                                        <p:attrNameLst>
                                          <p:attrName>style.visibility</p:attrName>
                                        </p:attrNameLst>
                                      </p:cBhvr>
                                      <p:to>
                                        <p:strVal val="hidden"/>
                                      </p:to>
                                    </p:set>
                                  </p:childTnLst>
                                </p:cTn>
                              </p:par>
                              <p:par>
                                <p:cTn id="46" presetID="1" presetClass="exit" presetSubtype="0" fill="hold" grpId="3" nodeType="withEffect">
                                  <p:stCondLst>
                                    <p:cond delay="0"/>
                                  </p:stCondLst>
                                  <p:childTnLst>
                                    <p:set>
                                      <p:cBhvr>
                                        <p:cTn id="47" dur="1" fill="hold">
                                          <p:stCondLst>
                                            <p:cond delay="0"/>
                                          </p:stCondLst>
                                        </p:cTn>
                                        <p:tgtEl>
                                          <p:spTgt spid="28">
                                            <p:bg/>
                                          </p:spTgt>
                                        </p:tgtEl>
                                        <p:attrNameLst>
                                          <p:attrName>style.visibility</p:attrName>
                                        </p:attrNameLst>
                                      </p:cBhvr>
                                      <p:to>
                                        <p:strVal val="hidden"/>
                                      </p:to>
                                    </p:set>
                                  </p:childTnLst>
                                </p:cTn>
                              </p:par>
                              <p:par>
                                <p:cTn id="48" presetID="1" presetClass="exit" presetSubtype="0" fill="hold" grpId="4"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hidden"/>
                                      </p:to>
                                    </p:set>
                                  </p:childTnLst>
                                </p:cTn>
                              </p:par>
                              <p:par>
                                <p:cTn id="50" presetID="1" presetClass="exit" presetSubtype="0" fill="hold" grpId="4" nodeType="withEffect">
                                  <p:stCondLst>
                                    <p:cond delay="0"/>
                                  </p:stCondLst>
                                  <p:childTnLst>
                                    <p:set>
                                      <p:cBhvr>
                                        <p:cTn id="51" dur="1" fill="hold">
                                          <p:stCondLst>
                                            <p:cond delay="0"/>
                                          </p:stCondLst>
                                        </p:cTn>
                                        <p:tgtEl>
                                          <p:spTgt spid="17">
                                            <p:bg/>
                                          </p:spTgt>
                                        </p:tgtEl>
                                        <p:attrNameLst>
                                          <p:attrName>style.visibility</p:attrName>
                                        </p:attrNameLst>
                                      </p:cBhvr>
                                      <p:to>
                                        <p:strVal val="hidden"/>
                                      </p:to>
                                    </p:set>
                                  </p:childTnLst>
                                </p:cTn>
                              </p:par>
                            </p:childTnLst>
                          </p:cTn>
                        </p:par>
                      </p:childTnLst>
                    </p:cTn>
                  </p:par>
                </p:childTnLst>
              </p:cTn>
              <p:nextCondLst>
                <p:cond evt="onClick" delay="0">
                  <p:tgtEl>
                    <p:spTgt spid="45"/>
                  </p:tgtEl>
                </p:cond>
              </p:nextCondLst>
            </p:seq>
            <p:seq concurrent="1" nextAc="seek">
              <p:cTn id="52" restart="whenNotActive" fill="hold" evtFilter="cancelBubble" nodeType="interactiveSeq">
                <p:stCondLst>
                  <p:cond evt="onClick" delay="0">
                    <p:tgtEl>
                      <p:spTgt spid="21"/>
                    </p:tgtEl>
                  </p:cond>
                </p:stCondLst>
                <p:endSync evt="end" delay="0">
                  <p:rtn val="all"/>
                </p:endSync>
                <p:childTnLst>
                  <p:par>
                    <p:cTn id="53" fill="hold">
                      <p:stCondLst>
                        <p:cond delay="0"/>
                      </p:stCondLst>
                      <p:childTnLst>
                        <p:par>
                          <p:cTn id="54" fill="hold">
                            <p:stCondLst>
                              <p:cond delay="0"/>
                            </p:stCondLst>
                            <p:childTnLst>
                              <p:par>
                                <p:cTn id="55" presetID="5" presetClass="entr" presetSubtype="10" fill="hold" grpId="1" nodeType="clickEffect">
                                  <p:stCondLst>
                                    <p:cond delay="0"/>
                                  </p:stCondLst>
                                  <p:iterate type="lt">
                                    <p:tmPct val="0"/>
                                  </p:iterate>
                                  <p:childTnLst>
                                    <p:set>
                                      <p:cBhvr>
                                        <p:cTn id="56" dur="1" fill="hold">
                                          <p:stCondLst>
                                            <p:cond delay="0"/>
                                          </p:stCondLst>
                                        </p:cTn>
                                        <p:tgtEl>
                                          <p:spTgt spid="28">
                                            <p:txEl>
                                              <p:pRg st="0" end="0"/>
                                            </p:txEl>
                                          </p:spTgt>
                                        </p:tgtEl>
                                        <p:attrNameLst>
                                          <p:attrName>style.visibility</p:attrName>
                                        </p:attrNameLst>
                                      </p:cBhvr>
                                      <p:to>
                                        <p:strVal val="visible"/>
                                      </p:to>
                                    </p:set>
                                    <p:animEffect transition="in" filter="checkerboard(across)">
                                      <p:cBhvr>
                                        <p:cTn id="57" dur="500"/>
                                        <p:tgtEl>
                                          <p:spTgt spid="28">
                                            <p:txEl>
                                              <p:pRg st="0" end="0"/>
                                            </p:txEl>
                                          </p:spTgt>
                                        </p:tgtEl>
                                      </p:cBhvr>
                                    </p:animEffect>
                                  </p:childTnLst>
                                </p:cTn>
                              </p:par>
                              <p:par>
                                <p:cTn id="58" presetID="1" presetClass="exit" presetSubtype="0" fill="hold" grpId="5" nodeType="withEffect">
                                  <p:stCondLst>
                                    <p:cond delay="0"/>
                                  </p:stCondLst>
                                  <p:childTnLst>
                                    <p:set>
                                      <p:cBhvr>
                                        <p:cTn id="59" dur="1" fill="hold">
                                          <p:stCondLst>
                                            <p:cond delay="0"/>
                                          </p:stCondLst>
                                        </p:cTn>
                                        <p:tgtEl>
                                          <p:spTgt spid="27">
                                            <p:txEl>
                                              <p:pRg st="0" end="0"/>
                                            </p:txEl>
                                          </p:spTgt>
                                        </p:tgtEl>
                                        <p:attrNameLst>
                                          <p:attrName>style.visibility</p:attrName>
                                        </p:attrNameLst>
                                      </p:cBhvr>
                                      <p:to>
                                        <p:strVal val="hidden"/>
                                      </p:to>
                                    </p:set>
                                  </p:childTnLst>
                                </p:cTn>
                              </p:par>
                              <p:par>
                                <p:cTn id="60" presetID="1" presetClass="exit" presetSubtype="0" fill="hold" grpId="5" nodeType="withEffect">
                                  <p:stCondLst>
                                    <p:cond delay="0"/>
                                  </p:stCondLst>
                                  <p:childTnLst>
                                    <p:set>
                                      <p:cBhvr>
                                        <p:cTn id="61" dur="1" fill="hold">
                                          <p:stCondLst>
                                            <p:cond delay="0"/>
                                          </p:stCondLst>
                                        </p:cTn>
                                        <p:tgtEl>
                                          <p:spTgt spid="27">
                                            <p:bg/>
                                          </p:spTgt>
                                        </p:tgtEl>
                                        <p:attrNameLst>
                                          <p:attrName>style.visibility</p:attrName>
                                        </p:attrNameLst>
                                      </p:cBhvr>
                                      <p:to>
                                        <p:strVal val="hidden"/>
                                      </p:to>
                                    </p:set>
                                  </p:childTnLst>
                                </p:cTn>
                              </p:par>
                              <p:par>
                                <p:cTn id="62" presetID="1" presetClass="exit" presetSubtype="0" fill="hold" grpId="3" nodeType="withEffect">
                                  <p:stCondLst>
                                    <p:cond delay="0"/>
                                  </p:stCondLst>
                                  <p:childTnLst>
                                    <p:set>
                                      <p:cBhvr>
                                        <p:cTn id="63" dur="1" fill="hold">
                                          <p:stCondLst>
                                            <p:cond delay="0"/>
                                          </p:stCondLst>
                                        </p:cTn>
                                        <p:tgtEl>
                                          <p:spTgt spid="18">
                                            <p:txEl>
                                              <p:pRg st="0" end="0"/>
                                            </p:txEl>
                                          </p:spTgt>
                                        </p:tgtEl>
                                        <p:attrNameLst>
                                          <p:attrName>style.visibility</p:attrName>
                                        </p:attrNameLst>
                                      </p:cBhvr>
                                      <p:to>
                                        <p:strVal val="hidden"/>
                                      </p:to>
                                    </p:set>
                                  </p:childTnLst>
                                </p:cTn>
                              </p:par>
                              <p:par>
                                <p:cTn id="64" presetID="1" presetClass="exit" presetSubtype="0" fill="hold" grpId="3" nodeType="withEffect">
                                  <p:stCondLst>
                                    <p:cond delay="0"/>
                                  </p:stCondLst>
                                  <p:childTnLst>
                                    <p:set>
                                      <p:cBhvr>
                                        <p:cTn id="65" dur="1" fill="hold">
                                          <p:stCondLst>
                                            <p:cond delay="0"/>
                                          </p:stCondLst>
                                        </p:cTn>
                                        <p:tgtEl>
                                          <p:spTgt spid="18">
                                            <p:bg/>
                                          </p:spTgt>
                                        </p:tgtEl>
                                        <p:attrNameLst>
                                          <p:attrName>style.visibility</p:attrName>
                                        </p:attrNameLst>
                                      </p:cBhvr>
                                      <p:to>
                                        <p:strVal val="hidden"/>
                                      </p:to>
                                    </p:set>
                                  </p:childTnLst>
                                </p:cTn>
                              </p:par>
                              <p:par>
                                <p:cTn id="66" presetID="1" presetClass="exit" presetSubtype="0" fill="hold" grpId="6" nodeType="withEffect">
                                  <p:stCondLst>
                                    <p:cond delay="0"/>
                                  </p:stCondLst>
                                  <p:childTnLst>
                                    <p:set>
                                      <p:cBhvr>
                                        <p:cTn id="67" dur="1" fill="hold">
                                          <p:stCondLst>
                                            <p:cond delay="0"/>
                                          </p:stCondLst>
                                        </p:cTn>
                                        <p:tgtEl>
                                          <p:spTgt spid="17">
                                            <p:txEl>
                                              <p:pRg st="0" end="0"/>
                                            </p:txEl>
                                          </p:spTgt>
                                        </p:tgtEl>
                                        <p:attrNameLst>
                                          <p:attrName>style.visibility</p:attrName>
                                        </p:attrNameLst>
                                      </p:cBhvr>
                                      <p:to>
                                        <p:strVal val="hidden"/>
                                      </p:to>
                                    </p:set>
                                  </p:childTnLst>
                                </p:cTn>
                              </p:par>
                              <p:par>
                                <p:cTn id="68" presetID="1" presetClass="exit" presetSubtype="0" fill="hold" grpId="3"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hidden"/>
                                      </p:to>
                                    </p:set>
                                  </p:childTnLst>
                                </p:cTn>
                              </p:par>
                              <p:par>
                                <p:cTn id="70" presetID="1" presetClass="exit" presetSubtype="0" fill="hold" grpId="3" nodeType="withEffect">
                                  <p:stCondLst>
                                    <p:cond delay="0"/>
                                  </p:stCondLst>
                                  <p:childTnLst>
                                    <p:set>
                                      <p:cBhvr>
                                        <p:cTn id="71" dur="1" fill="hold">
                                          <p:stCondLst>
                                            <p:cond delay="0"/>
                                          </p:stCondLst>
                                        </p:cTn>
                                        <p:tgtEl>
                                          <p:spTgt spid="27">
                                            <p:bg/>
                                          </p:spTgt>
                                        </p:tgtEl>
                                        <p:attrNameLst>
                                          <p:attrName>style.visibility</p:attrName>
                                        </p:attrNameLst>
                                      </p:cBhvr>
                                      <p:to>
                                        <p:strVal val="hidden"/>
                                      </p:to>
                                    </p:set>
                                  </p:childTnLst>
                                </p:cTn>
                              </p:par>
                              <p:par>
                                <p:cTn id="72" presetID="1" presetClass="exit" presetSubtype="0" fill="hold" grpId="6" nodeType="withEffect">
                                  <p:stCondLst>
                                    <p:cond delay="0"/>
                                  </p:stCondLst>
                                  <p:childTnLst>
                                    <p:set>
                                      <p:cBhvr>
                                        <p:cTn id="73" dur="1" fill="hold">
                                          <p:stCondLst>
                                            <p:cond delay="0"/>
                                          </p:stCondLst>
                                        </p:cTn>
                                        <p:tgtEl>
                                          <p:spTgt spid="17">
                                            <p:bg/>
                                          </p:spTgt>
                                        </p:tgtEl>
                                        <p:attrNameLst>
                                          <p:attrName>style.visibility</p:attrName>
                                        </p:attrNameLst>
                                      </p:cBhvr>
                                      <p:to>
                                        <p:strVal val="hidden"/>
                                      </p:to>
                                    </p:set>
                                  </p:childTnLst>
                                </p:cTn>
                              </p:par>
                            </p:childTnLst>
                          </p:cTn>
                        </p:par>
                      </p:childTnLst>
                    </p:cTn>
                  </p:par>
                </p:childTnLst>
              </p:cTn>
              <p:nextCondLst>
                <p:cond evt="onClick" delay="0">
                  <p:tgtEl>
                    <p:spTgt spid="21"/>
                  </p:tgtEl>
                </p:cond>
              </p:nextCondLst>
            </p:seq>
          </p:childTnLst>
        </p:cTn>
      </p:par>
    </p:tnLst>
    <p:bldLst>
      <p:bldP spid="17" grpId="1" uiExpand="1" build="allAtOnce"/>
      <p:bldP spid="17" grpId="4" uiExpand="1" build="allAtOnce" animBg="1"/>
      <p:bldP spid="17" grpId="6" uiExpand="1" build="allAtOnce" animBg="1"/>
      <p:bldP spid="17" grpId="7" build="allAtOnce" animBg="1"/>
      <p:bldP spid="18" grpId="0" uiExpand="1" build="allAtOnce"/>
      <p:bldP spid="18" grpId="1" uiExpand="1" build="allAtOnce"/>
      <p:bldP spid="18" grpId="3" uiExpand="1" build="allAtOnce" animBg="1"/>
      <p:bldP spid="25" grpId="1" uiExpand="1" build="allAtOnce"/>
      <p:bldP spid="25" grpId="2" build="allAtOnce" animBg="1"/>
      <p:bldP spid="27" grpId="1" uiExpand="1" build="allAtOnce"/>
      <p:bldP spid="27" grpId="3" build="allAtOnce" animBg="1"/>
      <p:bldP spid="27" grpId="5" build="allAtOnce" animBg="1"/>
      <p:bldP spid="27" grpId="6" build="allAtOnce" animBg="1"/>
      <p:bldP spid="27" grpId="7" build="allAtOnce" animBg="1"/>
      <p:bldP spid="28" grpId="0" uiExpand="1" build="allAtOnce"/>
      <p:bldP spid="28" grpId="1" uiExpand="1" build="allAtOnce"/>
      <p:bldP spid="28" grpId="3" uiExpand="1" build="allAtOnce" animBg="1"/>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412</Words>
  <Application>Microsoft Office PowerPoint</Application>
  <PresentationFormat>Widescreen</PresentationFormat>
  <Paragraphs>30</Paragraphs>
  <Slides>5</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5</vt:i4>
      </vt:variant>
      <vt:variant>
        <vt:lpstr>Custom Shows</vt:lpstr>
      </vt:variant>
      <vt:variant>
        <vt:i4>1</vt:i4>
      </vt:variant>
    </vt:vector>
  </HeadingPairs>
  <TitlesOfParts>
    <vt:vector size="12" baseType="lpstr">
      <vt:lpstr>Arial</vt:lpstr>
      <vt:lpstr>Calibri</vt:lpstr>
      <vt:lpstr>Calibri Light</vt:lpstr>
      <vt:lpstr>Corbel</vt:lpstr>
      <vt:lpstr>Pokemon Solid</vt:lpstr>
      <vt:lpstr>Office Theme</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Saliba</dc:creator>
  <cp:lastModifiedBy>James Saliba</cp:lastModifiedBy>
  <cp:revision>34</cp:revision>
  <dcterms:created xsi:type="dcterms:W3CDTF">2016-07-10T11:43:37Z</dcterms:created>
  <dcterms:modified xsi:type="dcterms:W3CDTF">2016-07-10T16:12:42Z</dcterms:modified>
</cp:coreProperties>
</file>